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9144000"/>
  <p:notesSz cx="7026275" cy="9312275"/>
  <p:embeddedFontLst>
    <p:embeddedFont>
      <p:font typeface="Ubuntu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UbuntuMono-bold.fntdata"/><Relationship Id="rId50" Type="http://schemas.openxmlformats.org/officeDocument/2006/relationships/font" Target="fonts/UbuntuMono-regular.fntdata"/><Relationship Id="rId53" Type="http://schemas.openxmlformats.org/officeDocument/2006/relationships/font" Target="fonts/UbuntuMono-boldItalic.fntdata"/><Relationship Id="rId52" Type="http://schemas.openxmlformats.org/officeDocument/2006/relationships/font" Target="fonts/UbuntuMon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44825" cy="46513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979862" y="0"/>
            <a:ext cx="3044825" cy="465138"/>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84275" y="698500"/>
            <a:ext cx="4657723" cy="3492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 name="Shape 6"/>
          <p:cNvSpPr txBox="1"/>
          <p:nvPr>
            <p:ph idx="1" type="body"/>
          </p:nvPr>
        </p:nvSpPr>
        <p:spPr>
          <a:xfrm>
            <a:off x="703262" y="4422775"/>
            <a:ext cx="5619750" cy="4190999"/>
          </a:xfrm>
          <a:prstGeom prst="rect">
            <a:avLst/>
          </a:prstGeom>
          <a:noFill/>
          <a:ln>
            <a:noFill/>
          </a:ln>
        </p:spPr>
        <p:txBody>
          <a:bodyPr anchorCtr="0" anchor="t" bIns="91425" lIns="91425" rIns="91425" tIns="91425"/>
          <a:lstStyle>
            <a:lvl1pPr indent="0" lvl="0" marL="0" marR="0" rtl="0" algn="l">
              <a:spcBef>
                <a:spcPts val="36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1"/>
              </a:buClr>
              <a:buFont typeface="Arial"/>
              <a:buNone/>
              <a:defRPr b="0" i="0" sz="1200" u="none" cap="none" strike="noStrike">
                <a:solidFill>
                  <a:schemeClr val="dk1"/>
                </a:solidFill>
                <a:latin typeface="Arial"/>
                <a:ea typeface="Arial"/>
                <a:cs typeface="Arial"/>
                <a:sym typeface="Arial"/>
              </a:defRPr>
            </a:lvl3pPr>
            <a:lvl4pPr indent="0" lvl="3" marL="1371600" marR="0" rtl="0" algn="l">
              <a:spcBef>
                <a:spcPts val="360"/>
              </a:spcBef>
              <a:spcAft>
                <a:spcPts val="0"/>
              </a:spcAft>
              <a:buClr>
                <a:schemeClr val="dk1"/>
              </a:buClr>
              <a:buFont typeface="Arial"/>
              <a:buNone/>
              <a:defRPr b="0" i="0" sz="1200" u="none" cap="none" strike="noStrike">
                <a:solidFill>
                  <a:schemeClr val="dk1"/>
                </a:solidFill>
                <a:latin typeface="Arial"/>
                <a:ea typeface="Arial"/>
                <a:cs typeface="Arial"/>
                <a:sym typeface="Arial"/>
              </a:defRPr>
            </a:lvl4pPr>
            <a:lvl5pPr indent="0" lvl="4" marL="1828800" marR="0" rtl="0" algn="l">
              <a:spcBef>
                <a:spcPts val="360"/>
              </a:spcBef>
              <a:spcAft>
                <a:spcPts val="0"/>
              </a:spcAft>
              <a:buClr>
                <a:schemeClr val="dk1"/>
              </a:buClr>
              <a:buFont typeface="Arial"/>
              <a:buNone/>
              <a:defRPr b="0" i="0" sz="12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45550"/>
            <a:ext cx="3044825" cy="46513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979862" y="8845550"/>
            <a:ext cx="3044825" cy="465138"/>
          </a:xfrm>
          <a:prstGeom prst="rect">
            <a:avLst/>
          </a:prstGeom>
          <a:noFill/>
          <a:ln>
            <a:noFill/>
          </a:ln>
        </p:spPr>
        <p:txBody>
          <a:bodyPr anchorCtr="0" anchor="b" bIns="46675" lIns="93350" rIns="93350" tIns="466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txBox="1"/>
          <p:nvPr>
            <p:ph idx="12" type="sldNum"/>
          </p:nvPr>
        </p:nvSpPr>
        <p:spPr>
          <a:xfrm>
            <a:off x="3979862" y="8845550"/>
            <a:ext cx="3044825" cy="465138"/>
          </a:xfrm>
          <a:prstGeom prst="rect">
            <a:avLst/>
          </a:prstGeom>
          <a:noFill/>
          <a:ln>
            <a:noFill/>
          </a:ln>
        </p:spPr>
        <p:txBody>
          <a:bodyPr anchorCtr="0" anchor="b" bIns="46675" lIns="93350" rIns="93350" tIns="466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104" name="Shape 104"/>
          <p:cNvSpPr/>
          <p:nvPr>
            <p:ph idx="2" type="sldImg"/>
          </p:nvPr>
        </p:nvSpPr>
        <p:spPr>
          <a:xfrm>
            <a:off x="1184275" y="698500"/>
            <a:ext cx="4657723" cy="3492500"/>
          </a:xfrm>
          <a:custGeom>
            <a:pathLst>
              <a:path extrusionOk="0" h="120000" w="120000">
                <a:moveTo>
                  <a:pt x="0" y="0"/>
                </a:moveTo>
                <a:lnTo>
                  <a:pt x="120000" y="0"/>
                </a:lnTo>
                <a:lnTo>
                  <a:pt x="120000" y="120000"/>
                </a:lnTo>
                <a:lnTo>
                  <a:pt x="0" y="120000"/>
                </a:lnTo>
                <a:close/>
              </a:path>
            </a:pathLst>
          </a:custGeom>
          <a:noFill/>
          <a:ln>
            <a:noFill/>
          </a:ln>
        </p:spPr>
      </p:sp>
      <p:sp>
        <p:nvSpPr>
          <p:cNvPr id="105" name="Shape 105"/>
          <p:cNvSpPr txBox="1"/>
          <p:nvPr>
            <p:ph idx="1" type="body"/>
          </p:nvPr>
        </p:nvSpPr>
        <p:spPr>
          <a:xfrm>
            <a:off x="703262" y="4422775"/>
            <a:ext cx="5619750" cy="4190999"/>
          </a:xfrm>
          <a:prstGeom prst="rect">
            <a:avLst/>
          </a:prstGeom>
          <a:noFill/>
          <a:ln>
            <a:noFill/>
          </a:ln>
        </p:spPr>
        <p:txBody>
          <a:bodyPr anchorCtr="0" anchor="t" bIns="46675" lIns="93350" rIns="93350" tIns="4667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88" name="Shape 188"/>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1184275" y="698500"/>
            <a:ext cx="4657800" cy="34925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95" name="Shape 195"/>
          <p:cNvSpPr txBox="1"/>
          <p:nvPr>
            <p:ph idx="1" type="body"/>
          </p:nvPr>
        </p:nvSpPr>
        <p:spPr>
          <a:xfrm>
            <a:off x="703262" y="4422775"/>
            <a:ext cx="5619899" cy="41909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96" name="Shape 196"/>
          <p:cNvSpPr txBox="1"/>
          <p:nvPr>
            <p:ph idx="12" type="sldNum"/>
          </p:nvPr>
        </p:nvSpPr>
        <p:spPr>
          <a:xfrm>
            <a:off x="3979862" y="8845550"/>
            <a:ext cx="3044698"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txBox="1"/>
          <p:nvPr>
            <p:ph idx="1" type="body"/>
          </p:nvPr>
        </p:nvSpPr>
        <p:spPr>
          <a:xfrm>
            <a:off x="703262" y="4422775"/>
            <a:ext cx="5619750" cy="41909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05" name="Shape 205"/>
          <p:cNvSpPr/>
          <p:nvPr>
            <p:ph idx="2" type="sldImg"/>
          </p:nvPr>
        </p:nvSpPr>
        <p:spPr>
          <a:xfrm>
            <a:off x="1184275" y="698500"/>
            <a:ext cx="4657723" cy="3492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4" name="Shape 214"/>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15" name="Shape 215"/>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4" name="Shape 234"/>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35" name="Shape 235"/>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43" name="Shape 243"/>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44" name="Shape 244"/>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52" name="Shape 252"/>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53" name="Shape 253"/>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69" name="Shape 269"/>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70" name="Shape 270"/>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79" name="Shape 279"/>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80" name="Shape 280"/>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92" name="Shape 292"/>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93" name="Shape 293"/>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6" name="Shape 116"/>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301" name="Shape 301"/>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302" name="Shape 302"/>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313" name="Shape 313"/>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322" name="Shape 322"/>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31" name="Shape 331"/>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39" name="Shape 339"/>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40" name="Shape 340"/>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50" name="Shape 350"/>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61" name="Shape 361"/>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72" name="Shape 372"/>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381" name="Shape 381"/>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90" name="Shape 390"/>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23" name="Shape 123"/>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24" name="Shape 124"/>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398" name="Shape 398"/>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407" name="Shape 407"/>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416" name="Shape 416"/>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425" name="Shape 425"/>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434" name="Shape 434"/>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42" name="Shape 442"/>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443" name="Shape 443"/>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452" name="Shape 452"/>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461" name="Shape 461"/>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470" name="Shape 470"/>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479" name="Shape 479"/>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33" name="Shape 133"/>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34" name="Shape 134"/>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7" name="Shape 487"/>
        <p:cNvGrpSpPr/>
        <p:nvPr/>
      </p:nvGrpSpPr>
      <p:grpSpPr>
        <a:xfrm>
          <a:off x="0" y="0"/>
          <a:ext cx="0" cy="0"/>
          <a:chOff x="0" y="0"/>
          <a:chExt cx="0" cy="0"/>
        </a:xfrm>
      </p:grpSpPr>
      <p:sp>
        <p:nvSpPr>
          <p:cNvPr id="488" name="Shape 488"/>
          <p:cNvSpPr txBox="1"/>
          <p:nvPr>
            <p:ph idx="1" type="body"/>
          </p:nvPr>
        </p:nvSpPr>
        <p:spPr>
          <a:xfrm>
            <a:off x="703262" y="4422775"/>
            <a:ext cx="5619899" cy="41909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489" name="Shape 489"/>
          <p:cNvSpPr/>
          <p:nvPr>
            <p:ph idx="2" type="sldImg"/>
          </p:nvPr>
        </p:nvSpPr>
        <p:spPr>
          <a:xfrm>
            <a:off x="1184275" y="698500"/>
            <a:ext cx="4657724" cy="3492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500" name="Shape 500"/>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703262" y="4422775"/>
            <a:ext cx="5619900" cy="4191000"/>
          </a:xfrm>
          <a:prstGeom prst="rect">
            <a:avLst/>
          </a:prstGeom>
        </p:spPr>
        <p:txBody>
          <a:bodyPr anchorCtr="0" anchor="t" bIns="91425" lIns="91425" rIns="91425" tIns="91425">
            <a:noAutofit/>
          </a:bodyPr>
          <a:lstStyle/>
          <a:p>
            <a:pPr indent="-342900" lvl="0" marL="457200" rtl="0">
              <a:spcBef>
                <a:spcPts val="640"/>
              </a:spcBef>
              <a:buSzPct val="100000"/>
              <a:buFont typeface="Century"/>
              <a:buChar char="•"/>
            </a:pPr>
            <a:r>
              <a:rPr lang="en-US" sz="1800">
                <a:latin typeface="Century"/>
                <a:ea typeface="Century"/>
                <a:cs typeface="Century"/>
                <a:sym typeface="Century"/>
              </a:rPr>
              <a:t>Our funding release was delayed, so we were unable to purchase supplies until later in the term. This lead to us not getting our motors until February 20th. Due to this delay, we have been unable to test the implementation of our drivers.</a:t>
            </a:r>
            <a:br>
              <a:rPr lang="en-US" sz="1800">
                <a:latin typeface="Century"/>
                <a:ea typeface="Century"/>
                <a:cs typeface="Century"/>
                <a:sym typeface="Century"/>
              </a:rPr>
            </a:br>
          </a:p>
          <a:p>
            <a:pPr indent="-342900" lvl="0" marL="457200" rtl="0">
              <a:spcBef>
                <a:spcPts val="640"/>
              </a:spcBef>
              <a:buSzPct val="100000"/>
              <a:buFont typeface="Century"/>
              <a:buChar char="•"/>
            </a:pPr>
            <a:r>
              <a:rPr lang="en-US" sz="1800">
                <a:latin typeface="Century"/>
                <a:ea typeface="Century"/>
                <a:cs typeface="Century"/>
                <a:sym typeface="Century"/>
              </a:rPr>
              <a:t>Due to the nature of our project, it is difficult to implement and test code without a working prototype of the arm.</a:t>
            </a:r>
          </a:p>
          <a:p>
            <a:pPr lvl="0" rtl="0">
              <a:spcBef>
                <a:spcPts val="0"/>
              </a:spcBef>
              <a:buNone/>
            </a:pPr>
            <a:r>
              <a:rPr lang="en-US"/>
              <a:t>The arm has been fully prototyped and manufactured but it cannot move due to being too heavy. This makes testing our implementation very difficult and time consuming as we must manually calculate the rotation and movement of the motors in order to determine whether our code is functioning as opposed to just seeing whether the arm moves and functions the way we expect it to.</a:t>
            </a:r>
          </a:p>
        </p:txBody>
      </p:sp>
      <p:sp>
        <p:nvSpPr>
          <p:cNvPr id="508" name="Shape 508"/>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 name="Shape 514"/>
        <p:cNvGrpSpPr/>
        <p:nvPr/>
      </p:nvGrpSpPr>
      <p:grpSpPr>
        <a:xfrm>
          <a:off x="0" y="0"/>
          <a:ext cx="0" cy="0"/>
          <a:chOff x="0" y="0"/>
          <a:chExt cx="0" cy="0"/>
        </a:xfrm>
      </p:grpSpPr>
      <p:sp>
        <p:nvSpPr>
          <p:cNvPr id="515" name="Shape 515"/>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516" name="Shape 516"/>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2" name="Shape 522"/>
        <p:cNvGrpSpPr/>
        <p:nvPr/>
      </p:nvGrpSpPr>
      <p:grpSpPr>
        <a:xfrm>
          <a:off x="0" y="0"/>
          <a:ext cx="0" cy="0"/>
          <a:chOff x="0" y="0"/>
          <a:chExt cx="0" cy="0"/>
        </a:xfrm>
      </p:grpSpPr>
      <p:sp>
        <p:nvSpPr>
          <p:cNvPr id="523" name="Shape 523"/>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524" name="Shape 524"/>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533" name="Shape 533"/>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42" name="Shape 142"/>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43" name="Shape 143"/>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52" name="Shape 152"/>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53" name="Shape 153"/>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61" name="Shape 161"/>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62" name="Shape 162"/>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171" name="Shape 171"/>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181" name="Shape 181"/>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182" name="Shape 182"/>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2" name="Shape 22"/>
        <p:cNvGrpSpPr/>
        <p:nvPr/>
      </p:nvGrpSpPr>
      <p:grpSpPr>
        <a:xfrm>
          <a:off x="0" y="0"/>
          <a:ext cx="0" cy="0"/>
          <a:chOff x="0" y="0"/>
          <a:chExt cx="0" cy="0"/>
        </a:xfrm>
      </p:grpSpPr>
      <p:sp>
        <p:nvSpPr>
          <p:cNvPr id="23" name="Shape 23"/>
          <p:cNvSpPr txBox="1"/>
          <p:nvPr>
            <p:ph type="ctrTitle"/>
          </p:nvPr>
        </p:nvSpPr>
        <p:spPr>
          <a:xfrm>
            <a:off x="685800" y="2130425"/>
            <a:ext cx="7772400" cy="1470023"/>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24" name="Shape 24"/>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lnSpc>
                <a:spcPct val="100000"/>
              </a:lnSpc>
              <a:spcBef>
                <a:spcPts val="640"/>
              </a:spcBef>
              <a:spcAft>
                <a:spcPts val="0"/>
              </a:spcAft>
              <a:buClr>
                <a:schemeClr val="dk1"/>
              </a:buClr>
              <a:buFont typeface="Century"/>
              <a:buNone/>
              <a:defRPr b="0" i="0" sz="3200" u="none" cap="none" strike="noStrike">
                <a:solidFill>
                  <a:schemeClr val="dk1"/>
                </a:solidFill>
                <a:latin typeface="Century"/>
                <a:ea typeface="Century"/>
                <a:cs typeface="Century"/>
                <a:sym typeface="Century"/>
              </a:defRPr>
            </a:lvl1pPr>
            <a:lvl2pPr indent="0" lvl="1" marL="457200" marR="0" rtl="0" algn="ctr">
              <a:lnSpc>
                <a:spcPct val="100000"/>
              </a:lnSpc>
              <a:spcBef>
                <a:spcPts val="560"/>
              </a:spcBef>
              <a:spcAft>
                <a:spcPts val="0"/>
              </a:spcAft>
              <a:buClr>
                <a:schemeClr val="dk1"/>
              </a:buClr>
              <a:buFont typeface="Century"/>
              <a:buNone/>
              <a:defRPr b="0" i="0" sz="2800" u="none" cap="none" strike="noStrike">
                <a:solidFill>
                  <a:schemeClr val="dk1"/>
                </a:solidFill>
                <a:latin typeface="Century"/>
                <a:ea typeface="Century"/>
                <a:cs typeface="Century"/>
                <a:sym typeface="Century"/>
              </a:defRPr>
            </a:lvl2pPr>
            <a:lvl3pPr indent="0" lvl="2" marL="914400" marR="0" rtl="0" algn="ctr">
              <a:lnSpc>
                <a:spcPct val="100000"/>
              </a:lnSpc>
              <a:spcBef>
                <a:spcPts val="480"/>
              </a:spcBef>
              <a:spcAft>
                <a:spcPts val="0"/>
              </a:spcAft>
              <a:buClr>
                <a:schemeClr val="dk1"/>
              </a:buClr>
              <a:buFont typeface="Century"/>
              <a:buNone/>
              <a:defRPr b="0" i="0" sz="2400" u="none" cap="none" strike="noStrike">
                <a:solidFill>
                  <a:schemeClr val="dk1"/>
                </a:solidFill>
                <a:latin typeface="Century"/>
                <a:ea typeface="Century"/>
                <a:cs typeface="Century"/>
                <a:sym typeface="Century"/>
              </a:defRPr>
            </a:lvl3pPr>
            <a:lvl4pPr indent="0" lvl="3" marL="1371600" marR="0" rtl="0" algn="ctr">
              <a:lnSpc>
                <a:spcPct val="100000"/>
              </a:lnSpc>
              <a:spcBef>
                <a:spcPts val="400"/>
              </a:spcBef>
              <a:spcAft>
                <a:spcPts val="0"/>
              </a:spcAft>
              <a:buClr>
                <a:schemeClr val="dk1"/>
              </a:buClr>
              <a:buFont typeface="Century"/>
              <a:buNone/>
              <a:defRPr b="0" i="0" sz="2000" u="none" cap="none" strike="noStrike">
                <a:solidFill>
                  <a:schemeClr val="dk1"/>
                </a:solidFill>
                <a:latin typeface="Century"/>
                <a:ea typeface="Century"/>
                <a:cs typeface="Century"/>
                <a:sym typeface="Century"/>
              </a:defRPr>
            </a:lvl4pPr>
            <a:lvl5pPr indent="0" lvl="4" marL="1828800" marR="0" rtl="0" algn="ctr">
              <a:lnSpc>
                <a:spcPct val="100000"/>
              </a:lnSpc>
              <a:spcBef>
                <a:spcPts val="400"/>
              </a:spcBef>
              <a:spcAft>
                <a:spcPts val="0"/>
              </a:spcAft>
              <a:buClr>
                <a:schemeClr val="dk1"/>
              </a:buClr>
              <a:buFont typeface="Century"/>
              <a:buNone/>
              <a:defRPr b="0" i="0" sz="2000" u="none" cap="none" strike="noStrike">
                <a:solidFill>
                  <a:schemeClr val="dk1"/>
                </a:solidFill>
                <a:latin typeface="Century"/>
                <a:ea typeface="Century"/>
                <a:cs typeface="Century"/>
                <a:sym typeface="Century"/>
              </a:defRPr>
            </a:lvl5pPr>
            <a:lvl6pPr indent="0" lvl="5" marL="2286000" marR="0" rtl="0" algn="ctr">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ctr">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ctr">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ctr">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4800600" y="6305550"/>
            <a:ext cx="533399" cy="238123"/>
          </a:xfrm>
          <a:prstGeom prst="rect">
            <a:avLst/>
          </a:prstGeom>
          <a:solidFill>
            <a:schemeClr val="lt1"/>
          </a:solid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Century"/>
              <a:buNone/>
              <a:defRPr b="0" i="0" sz="1200" u="none" cap="none" strike="noStrike">
                <a:solidFill>
                  <a:schemeClr val="dk1"/>
                </a:solidFill>
                <a:latin typeface="Century"/>
                <a:ea typeface="Century"/>
                <a:cs typeface="Century"/>
                <a:sym typeface="Century"/>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6" name="Shape 26"/>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7" name="Shape 27"/>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82" name="Shape 82"/>
        <p:cNvGrpSpPr/>
        <p:nvPr/>
      </p:nvGrpSpPr>
      <p:grpSpPr>
        <a:xfrm>
          <a:off x="0" y="0"/>
          <a:ext cx="0" cy="0"/>
          <a:chOff x="0" y="0"/>
          <a:chExt cx="0" cy="0"/>
        </a:xfrm>
      </p:grpSpPr>
      <p:sp>
        <p:nvSpPr>
          <p:cNvPr id="83" name="Shape 83"/>
          <p:cNvSpPr txBox="1"/>
          <p:nvPr>
            <p:ph type="title"/>
          </p:nvPr>
        </p:nvSpPr>
        <p:spPr>
          <a:xfrm>
            <a:off x="1792288" y="4800600"/>
            <a:ext cx="5486399" cy="566736"/>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Century"/>
              <a:buNone/>
              <a:defRPr b="1" i="0" sz="20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84" name="Shape 84"/>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lnSpc>
                <a:spcPct val="100000"/>
              </a:lnSpc>
              <a:spcBef>
                <a:spcPts val="640"/>
              </a:spcBef>
              <a:spcAft>
                <a:spcPts val="0"/>
              </a:spcAft>
              <a:buClr>
                <a:schemeClr val="dk1"/>
              </a:buClr>
              <a:buFont typeface="Century"/>
              <a:buNone/>
              <a:defRPr b="0" i="0" sz="3200" u="none" cap="none" strike="noStrike">
                <a:solidFill>
                  <a:schemeClr val="dk1"/>
                </a:solidFill>
                <a:latin typeface="Century"/>
                <a:ea typeface="Century"/>
                <a:cs typeface="Century"/>
                <a:sym typeface="Century"/>
              </a:defRPr>
            </a:lvl1pPr>
            <a:lvl2pPr indent="0" lvl="1" marL="457200" marR="0" rtl="0" algn="l">
              <a:lnSpc>
                <a:spcPct val="100000"/>
              </a:lnSpc>
              <a:spcBef>
                <a:spcPts val="560"/>
              </a:spcBef>
              <a:spcAft>
                <a:spcPts val="0"/>
              </a:spcAft>
              <a:buClr>
                <a:schemeClr val="dk1"/>
              </a:buClr>
              <a:buFont typeface="Century"/>
              <a:buNone/>
              <a:defRPr b="0" i="0" sz="2800" u="none" cap="none" strike="noStrike">
                <a:solidFill>
                  <a:schemeClr val="dk1"/>
                </a:solidFill>
                <a:latin typeface="Century"/>
                <a:ea typeface="Century"/>
                <a:cs typeface="Century"/>
                <a:sym typeface="Century"/>
              </a:defRPr>
            </a:lvl2pPr>
            <a:lvl3pPr indent="0" lvl="2" marL="914400" marR="0" rtl="0" algn="l">
              <a:lnSpc>
                <a:spcPct val="100000"/>
              </a:lnSpc>
              <a:spcBef>
                <a:spcPts val="480"/>
              </a:spcBef>
              <a:spcAft>
                <a:spcPts val="0"/>
              </a:spcAft>
              <a:buClr>
                <a:schemeClr val="dk1"/>
              </a:buClr>
              <a:buFont typeface="Century"/>
              <a:buNone/>
              <a:defRPr b="0" i="0" sz="2400" u="none" cap="none" strike="noStrike">
                <a:solidFill>
                  <a:schemeClr val="dk1"/>
                </a:solidFill>
                <a:latin typeface="Century"/>
                <a:ea typeface="Century"/>
                <a:cs typeface="Century"/>
                <a:sym typeface="Century"/>
              </a:defRPr>
            </a:lvl3pPr>
            <a:lvl4pPr indent="0" lvl="3" marL="1371600" marR="0" rtl="0" algn="l">
              <a:lnSpc>
                <a:spcPct val="100000"/>
              </a:lnSpc>
              <a:spcBef>
                <a:spcPts val="400"/>
              </a:spcBef>
              <a:spcAft>
                <a:spcPts val="0"/>
              </a:spcAft>
              <a:buClr>
                <a:schemeClr val="dk1"/>
              </a:buClr>
              <a:buFont typeface="Century"/>
              <a:buNone/>
              <a:defRPr b="0" i="0" sz="2000" u="none" cap="none" strike="noStrike">
                <a:solidFill>
                  <a:schemeClr val="dk1"/>
                </a:solidFill>
                <a:latin typeface="Century"/>
                <a:ea typeface="Century"/>
                <a:cs typeface="Century"/>
                <a:sym typeface="Century"/>
              </a:defRPr>
            </a:lvl4pPr>
            <a:lvl5pPr indent="0" lvl="4" marL="1828800" marR="0" rtl="0" algn="l">
              <a:lnSpc>
                <a:spcPct val="100000"/>
              </a:lnSpc>
              <a:spcBef>
                <a:spcPts val="400"/>
              </a:spcBef>
              <a:spcAft>
                <a:spcPts val="0"/>
              </a:spcAft>
              <a:buClr>
                <a:schemeClr val="dk1"/>
              </a:buClr>
              <a:buFont typeface="Century"/>
              <a:buNone/>
              <a:defRPr b="0" i="0" sz="2000" u="none" cap="none" strike="noStrike">
                <a:solidFill>
                  <a:schemeClr val="dk1"/>
                </a:solidFill>
                <a:latin typeface="Century"/>
                <a:ea typeface="Century"/>
                <a:cs typeface="Century"/>
                <a:sym typeface="Century"/>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85" name="Shape 85"/>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Century"/>
              <a:buNone/>
              <a:defRPr b="0" i="0" sz="1400" u="none" cap="none" strike="noStrike">
                <a:solidFill>
                  <a:schemeClr val="dk1"/>
                </a:solidFill>
                <a:latin typeface="Century"/>
                <a:ea typeface="Century"/>
                <a:cs typeface="Century"/>
                <a:sym typeface="Century"/>
              </a:defRPr>
            </a:lvl1pPr>
            <a:lvl2pPr indent="0" lvl="1" marL="457200" marR="0" rtl="0" algn="l">
              <a:lnSpc>
                <a:spcPct val="100000"/>
              </a:lnSpc>
              <a:spcBef>
                <a:spcPts val="240"/>
              </a:spcBef>
              <a:spcAft>
                <a:spcPts val="0"/>
              </a:spcAft>
              <a:buClr>
                <a:schemeClr val="dk1"/>
              </a:buClr>
              <a:buFont typeface="Century"/>
              <a:buNone/>
              <a:defRPr b="0" i="0" sz="1200" u="none" cap="none" strike="noStrike">
                <a:solidFill>
                  <a:schemeClr val="dk1"/>
                </a:solidFill>
                <a:latin typeface="Century"/>
                <a:ea typeface="Century"/>
                <a:cs typeface="Century"/>
                <a:sym typeface="Century"/>
              </a:defRPr>
            </a:lvl2pPr>
            <a:lvl3pPr indent="0" lvl="2" marL="914400" marR="0" rtl="0" algn="l">
              <a:lnSpc>
                <a:spcPct val="100000"/>
              </a:lnSpc>
              <a:spcBef>
                <a:spcPts val="200"/>
              </a:spcBef>
              <a:spcAft>
                <a:spcPts val="0"/>
              </a:spcAft>
              <a:buClr>
                <a:schemeClr val="dk1"/>
              </a:buClr>
              <a:buFont typeface="Century"/>
              <a:buNone/>
              <a:defRPr b="0" i="0" sz="1000" u="none" cap="none" strike="noStrike">
                <a:solidFill>
                  <a:schemeClr val="dk1"/>
                </a:solidFill>
                <a:latin typeface="Century"/>
                <a:ea typeface="Century"/>
                <a:cs typeface="Century"/>
                <a:sym typeface="Century"/>
              </a:defRPr>
            </a:lvl3pPr>
            <a:lvl4pPr indent="0" lvl="3" marL="1371600" marR="0" rtl="0" algn="l">
              <a:lnSpc>
                <a:spcPct val="100000"/>
              </a:lnSpc>
              <a:spcBef>
                <a:spcPts val="180"/>
              </a:spcBef>
              <a:spcAft>
                <a:spcPts val="0"/>
              </a:spcAft>
              <a:buClr>
                <a:schemeClr val="dk1"/>
              </a:buClr>
              <a:buFont typeface="Century"/>
              <a:buNone/>
              <a:defRPr b="0" i="0" sz="900" u="none" cap="none" strike="noStrike">
                <a:solidFill>
                  <a:schemeClr val="dk1"/>
                </a:solidFill>
                <a:latin typeface="Century"/>
                <a:ea typeface="Century"/>
                <a:cs typeface="Century"/>
                <a:sym typeface="Century"/>
              </a:defRPr>
            </a:lvl4pPr>
            <a:lvl5pPr indent="0" lvl="4" marL="1828800" marR="0" rtl="0" algn="l">
              <a:lnSpc>
                <a:spcPct val="100000"/>
              </a:lnSpc>
              <a:spcBef>
                <a:spcPts val="180"/>
              </a:spcBef>
              <a:spcAft>
                <a:spcPts val="0"/>
              </a:spcAft>
              <a:buClr>
                <a:schemeClr val="dk1"/>
              </a:buClr>
              <a:buFont typeface="Century"/>
              <a:buNone/>
              <a:defRPr b="0" i="0" sz="900" u="none" cap="none" strike="noStrike">
                <a:solidFill>
                  <a:schemeClr val="dk1"/>
                </a:solidFill>
                <a:latin typeface="Century"/>
                <a:ea typeface="Century"/>
                <a:cs typeface="Century"/>
                <a:sym typeface="Century"/>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86" name="Shape 86"/>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7" name="Shape 87"/>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8" name="Shape 88"/>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89" name="Shape 89"/>
        <p:cNvGrpSpPr/>
        <p:nvPr/>
      </p:nvGrpSpPr>
      <p:grpSpPr>
        <a:xfrm>
          <a:off x="0" y="0"/>
          <a:ext cx="0" cy="0"/>
          <a:chOff x="0" y="0"/>
          <a:chExt cx="0" cy="0"/>
        </a:xfrm>
      </p:grpSpPr>
      <p:sp>
        <p:nvSpPr>
          <p:cNvPr id="90" name="Shape 90"/>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91" name="Shape 91"/>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92" name="Shape 92"/>
          <p:cNvSpPr txBox="1"/>
          <p:nvPr>
            <p:ph idx="1" type="body"/>
          </p:nvPr>
        </p:nvSpPr>
        <p:spPr>
          <a:xfrm rot="5400000">
            <a:off x="2309017" y="-251618"/>
            <a:ext cx="4525963" cy="8229600"/>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Century"/>
              <a:buChar char="•"/>
              <a:defRPr b="0" i="0" sz="3200" u="none" cap="none" strike="noStrike">
                <a:solidFill>
                  <a:schemeClr val="dk1"/>
                </a:solidFill>
                <a:latin typeface="Century"/>
                <a:ea typeface="Century"/>
                <a:cs typeface="Century"/>
                <a:sym typeface="Century"/>
              </a:defRPr>
            </a:lvl1pPr>
            <a:lvl2pPr indent="69850" lvl="1" marL="74295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2pPr>
            <a:lvl3pPr indent="76200" lvl="2" marL="11430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3pPr>
            <a:lvl4pPr indent="25400" lvl="3" marL="16002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4pPr>
            <a:lvl5pPr indent="25400" lvl="4" marL="20574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3" name="Shape 93"/>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4" name="Shape 94"/>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5" name="Shape 95"/>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6" name="Shape 96"/>
        <p:cNvGrpSpPr/>
        <p:nvPr/>
      </p:nvGrpSpPr>
      <p:grpSpPr>
        <a:xfrm>
          <a:off x="0" y="0"/>
          <a:ext cx="0" cy="0"/>
          <a:chOff x="0" y="0"/>
          <a:chExt cx="0" cy="0"/>
        </a:xfrm>
      </p:grpSpPr>
      <p:sp>
        <p:nvSpPr>
          <p:cNvPr id="97" name="Shape 97"/>
          <p:cNvSpPr txBox="1"/>
          <p:nvPr>
            <p:ph type="title"/>
          </p:nvPr>
        </p:nvSpPr>
        <p:spPr>
          <a:xfrm rot="5400000">
            <a:off x="4732336" y="2171700"/>
            <a:ext cx="5851525" cy="2057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98" name="Shape 98"/>
          <p:cNvSpPr txBox="1"/>
          <p:nvPr>
            <p:ph idx="1" type="body"/>
          </p:nvPr>
        </p:nvSpPr>
        <p:spPr>
          <a:xfrm rot="5400000">
            <a:off x="541336" y="190500"/>
            <a:ext cx="5851525" cy="6019798"/>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Century"/>
              <a:buChar char="•"/>
              <a:defRPr b="0" i="0" sz="3200" u="none" cap="none" strike="noStrike">
                <a:solidFill>
                  <a:schemeClr val="dk1"/>
                </a:solidFill>
                <a:latin typeface="Century"/>
                <a:ea typeface="Century"/>
                <a:cs typeface="Century"/>
                <a:sym typeface="Century"/>
              </a:defRPr>
            </a:lvl1pPr>
            <a:lvl2pPr indent="69850" lvl="1" marL="74295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2pPr>
            <a:lvl3pPr indent="76200" lvl="2" marL="11430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3pPr>
            <a:lvl4pPr indent="25400" lvl="3" marL="16002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4pPr>
            <a:lvl5pPr indent="25400" lvl="4" marL="20574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9" name="Shape 99"/>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00" name="Shape 100"/>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01" name="Shape 101"/>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8" name="Shape 28"/>
        <p:cNvGrpSpPr/>
        <p:nvPr/>
      </p:nvGrpSpPr>
      <p:grpSpPr>
        <a:xfrm>
          <a:off x="0" y="0"/>
          <a:ext cx="0" cy="0"/>
          <a:chOff x="0" y="0"/>
          <a:chExt cx="0" cy="0"/>
        </a:xfrm>
      </p:grpSpPr>
      <p:sp>
        <p:nvSpPr>
          <p:cNvPr id="29" name="Shape 29"/>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30" name="Shape 30"/>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31" name="Shape 31"/>
          <p:cNvSpPr txBox="1"/>
          <p:nvPr>
            <p:ph idx="1" type="body"/>
          </p:nvPr>
        </p:nvSpPr>
        <p:spPr>
          <a:xfrm>
            <a:off x="0" y="1341437"/>
            <a:ext cx="8229600" cy="4525963"/>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Century"/>
              <a:buChar char="•"/>
              <a:defRPr b="0" i="0" sz="3200" u="none" cap="none" strike="noStrike">
                <a:solidFill>
                  <a:schemeClr val="dk1"/>
                </a:solidFill>
                <a:latin typeface="Century"/>
                <a:ea typeface="Century"/>
                <a:cs typeface="Century"/>
                <a:sym typeface="Century"/>
              </a:defRPr>
            </a:lvl1pPr>
            <a:lvl2pPr indent="69850" lvl="1" marL="74295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2pPr>
            <a:lvl3pPr indent="76200" lvl="2" marL="11430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3pPr>
            <a:lvl4pPr indent="25400" lvl="3" marL="16002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4pPr>
            <a:lvl5pPr indent="25400" lvl="4" marL="20574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 name="Shape 32"/>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3" name="Shape 33"/>
          <p:cNvSpPr txBox="1"/>
          <p:nvPr>
            <p:ph idx="11" type="ftr"/>
          </p:nvPr>
        </p:nvSpPr>
        <p:spPr>
          <a:xfrm>
            <a:off x="2819400" y="5410200"/>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4" name="Shape 34"/>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35" name="Shape 35"/>
        <p:cNvGrpSpPr/>
        <p:nvPr/>
      </p:nvGrpSpPr>
      <p:grpSpPr>
        <a:xfrm>
          <a:off x="0" y="0"/>
          <a:ext cx="0" cy="0"/>
          <a:chOff x="0" y="0"/>
          <a:chExt cx="0" cy="0"/>
        </a:xfrm>
      </p:grpSpPr>
      <p:sp>
        <p:nvSpPr>
          <p:cNvPr id="36" name="Shape 36"/>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37" name="Shape 37"/>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38" name="Shape 38"/>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9" name="Shape 39"/>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0" name="Shape 40"/>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41" name="Shape 41"/>
        <p:cNvGrpSpPr/>
        <p:nvPr/>
      </p:nvGrpSpPr>
      <p:grpSpPr>
        <a:xfrm>
          <a:off x="0" y="0"/>
          <a:ext cx="0" cy="0"/>
          <a:chOff x="0" y="0"/>
          <a:chExt cx="0" cy="0"/>
        </a:xfrm>
      </p:grpSpPr>
      <p:sp>
        <p:nvSpPr>
          <p:cNvPr id="42" name="Shape 42"/>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2"/>
              </a:buClr>
              <a:buFont typeface="Century"/>
              <a:buNone/>
              <a:defRPr b="1" i="0" sz="40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43" name="Shape 43"/>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lnSpc>
                <a:spcPct val="100000"/>
              </a:lnSpc>
              <a:spcBef>
                <a:spcPts val="400"/>
              </a:spcBef>
              <a:spcAft>
                <a:spcPts val="0"/>
              </a:spcAft>
              <a:buClr>
                <a:schemeClr val="dk1"/>
              </a:buClr>
              <a:buFont typeface="Century"/>
              <a:buNone/>
              <a:defRPr b="0" i="0" sz="2000" u="none" cap="none" strike="noStrike">
                <a:solidFill>
                  <a:schemeClr val="dk1"/>
                </a:solidFill>
                <a:latin typeface="Century"/>
                <a:ea typeface="Century"/>
                <a:cs typeface="Century"/>
                <a:sym typeface="Century"/>
              </a:defRPr>
            </a:lvl1pPr>
            <a:lvl2pPr indent="0" lvl="1" marL="457200" marR="0" rtl="0" algn="l">
              <a:lnSpc>
                <a:spcPct val="100000"/>
              </a:lnSpc>
              <a:spcBef>
                <a:spcPts val="360"/>
              </a:spcBef>
              <a:spcAft>
                <a:spcPts val="0"/>
              </a:spcAft>
              <a:buClr>
                <a:schemeClr val="dk1"/>
              </a:buClr>
              <a:buFont typeface="Century"/>
              <a:buNone/>
              <a:defRPr b="0" i="0" sz="1800" u="none" cap="none" strike="noStrike">
                <a:solidFill>
                  <a:schemeClr val="dk1"/>
                </a:solidFill>
                <a:latin typeface="Century"/>
                <a:ea typeface="Century"/>
                <a:cs typeface="Century"/>
                <a:sym typeface="Century"/>
              </a:defRPr>
            </a:lvl2pPr>
            <a:lvl3pPr indent="0" lvl="2" marL="914400" marR="0" rtl="0" algn="l">
              <a:lnSpc>
                <a:spcPct val="100000"/>
              </a:lnSpc>
              <a:spcBef>
                <a:spcPts val="320"/>
              </a:spcBef>
              <a:spcAft>
                <a:spcPts val="0"/>
              </a:spcAft>
              <a:buClr>
                <a:schemeClr val="dk1"/>
              </a:buClr>
              <a:buFont typeface="Century"/>
              <a:buNone/>
              <a:defRPr b="0" i="0" sz="1600" u="none" cap="none" strike="noStrike">
                <a:solidFill>
                  <a:schemeClr val="dk1"/>
                </a:solidFill>
                <a:latin typeface="Century"/>
                <a:ea typeface="Century"/>
                <a:cs typeface="Century"/>
                <a:sym typeface="Century"/>
              </a:defRPr>
            </a:lvl3pPr>
            <a:lvl4pPr indent="0" lvl="3" marL="1371600" marR="0" rtl="0" algn="l">
              <a:lnSpc>
                <a:spcPct val="100000"/>
              </a:lnSpc>
              <a:spcBef>
                <a:spcPts val="280"/>
              </a:spcBef>
              <a:spcAft>
                <a:spcPts val="0"/>
              </a:spcAft>
              <a:buClr>
                <a:schemeClr val="dk1"/>
              </a:buClr>
              <a:buFont typeface="Century"/>
              <a:buNone/>
              <a:defRPr b="0" i="0" sz="1400" u="none" cap="none" strike="noStrike">
                <a:solidFill>
                  <a:schemeClr val="dk1"/>
                </a:solidFill>
                <a:latin typeface="Century"/>
                <a:ea typeface="Century"/>
                <a:cs typeface="Century"/>
                <a:sym typeface="Century"/>
              </a:defRPr>
            </a:lvl4pPr>
            <a:lvl5pPr indent="0" lvl="4" marL="1828800" marR="0" rtl="0" algn="l">
              <a:lnSpc>
                <a:spcPct val="100000"/>
              </a:lnSpc>
              <a:spcBef>
                <a:spcPts val="280"/>
              </a:spcBef>
              <a:spcAft>
                <a:spcPts val="0"/>
              </a:spcAft>
              <a:buClr>
                <a:schemeClr val="dk1"/>
              </a:buClr>
              <a:buFont typeface="Century"/>
              <a:buNone/>
              <a:defRPr b="0" i="0" sz="1400" u="none" cap="none" strike="noStrike">
                <a:solidFill>
                  <a:schemeClr val="dk1"/>
                </a:solidFill>
                <a:latin typeface="Century"/>
                <a:ea typeface="Century"/>
                <a:cs typeface="Century"/>
                <a:sym typeface="Century"/>
              </a:defRPr>
            </a:lvl5pPr>
            <a:lvl6pPr indent="0" lvl="5" marL="22860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44" name="Shape 44"/>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6" name="Shape 46"/>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47" name="Shape 47"/>
        <p:cNvGrpSpPr/>
        <p:nvPr/>
      </p:nvGrpSpPr>
      <p:grpSpPr>
        <a:xfrm>
          <a:off x="0" y="0"/>
          <a:ext cx="0" cy="0"/>
          <a:chOff x="0" y="0"/>
          <a:chExt cx="0" cy="0"/>
        </a:xfrm>
      </p:grpSpPr>
      <p:sp>
        <p:nvSpPr>
          <p:cNvPr id="48" name="Shape 48"/>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49" name="Shape 49"/>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50" name="Shape 50"/>
          <p:cNvSpPr txBox="1"/>
          <p:nvPr>
            <p:ph idx="1" type="body"/>
          </p:nvPr>
        </p:nvSpPr>
        <p:spPr>
          <a:xfrm>
            <a:off x="0" y="1371600"/>
            <a:ext cx="4038598" cy="4525963"/>
          </a:xfrm>
          <a:prstGeom prst="rect">
            <a:avLst/>
          </a:prstGeom>
          <a:noFill/>
          <a:ln>
            <a:noFill/>
          </a:ln>
        </p:spPr>
        <p:txBody>
          <a:bodyPr anchorCtr="0" anchor="t" bIns="91425" lIns="91425" rIns="91425" tIns="91425"/>
          <a:lstStyle>
            <a:lvl1pPr indent="12700" lvl="0" marL="34290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1pPr>
            <a:lvl2pPr indent="19050" lvl="1" marL="74295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2pPr>
            <a:lvl3pPr indent="25400" lvl="2" marL="11430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3pPr>
            <a:lvl4pPr indent="0" lvl="3" marL="16002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4pPr>
            <a:lvl5pPr indent="0" lvl="4" marL="20574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51" name="Shape 51"/>
          <p:cNvSpPr txBox="1"/>
          <p:nvPr>
            <p:ph idx="2" type="body"/>
          </p:nvPr>
        </p:nvSpPr>
        <p:spPr>
          <a:xfrm>
            <a:off x="4343400" y="1371600"/>
            <a:ext cx="4038598" cy="4525963"/>
          </a:xfrm>
          <a:prstGeom prst="rect">
            <a:avLst/>
          </a:prstGeom>
          <a:noFill/>
          <a:ln>
            <a:noFill/>
          </a:ln>
        </p:spPr>
        <p:txBody>
          <a:bodyPr anchorCtr="0" anchor="t" bIns="91425" lIns="91425" rIns="91425" tIns="91425"/>
          <a:lstStyle>
            <a:lvl1pPr indent="12700" lvl="0" marL="34290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1pPr>
            <a:lvl2pPr indent="19050" lvl="1" marL="74295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2pPr>
            <a:lvl3pPr indent="25400" lvl="2" marL="11430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3pPr>
            <a:lvl4pPr indent="0" lvl="3" marL="16002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4pPr>
            <a:lvl5pPr indent="0" lvl="4" marL="20574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52" name="Shape 52"/>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4" name="Shape 54"/>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55" name="Shape 55"/>
        <p:cNvGrpSpPr/>
        <p:nvPr/>
      </p:nvGrpSpPr>
      <p:grpSpPr>
        <a:xfrm>
          <a:off x="0" y="0"/>
          <a:ext cx="0" cy="0"/>
          <a:chOff x="0" y="0"/>
          <a:chExt cx="0" cy="0"/>
        </a:xfrm>
      </p:grpSpPr>
      <p:sp>
        <p:nvSpPr>
          <p:cNvPr id="56" name="Shape 56"/>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57" name="Shape 57"/>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58" name="Shape 58"/>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Century"/>
              <a:buNone/>
              <a:defRPr b="1" i="0" sz="2400" u="none" cap="none" strike="noStrike">
                <a:solidFill>
                  <a:schemeClr val="dk1"/>
                </a:solidFill>
                <a:latin typeface="Century"/>
                <a:ea typeface="Century"/>
                <a:cs typeface="Century"/>
                <a:sym typeface="Century"/>
              </a:defRPr>
            </a:lvl1pPr>
            <a:lvl2pPr indent="0" lvl="1" marL="457200" marR="0" rtl="0" algn="l">
              <a:lnSpc>
                <a:spcPct val="100000"/>
              </a:lnSpc>
              <a:spcBef>
                <a:spcPts val="400"/>
              </a:spcBef>
              <a:spcAft>
                <a:spcPts val="0"/>
              </a:spcAft>
              <a:buClr>
                <a:schemeClr val="dk1"/>
              </a:buClr>
              <a:buFont typeface="Century"/>
              <a:buNone/>
              <a:defRPr b="1" i="0" sz="2000" u="none" cap="none" strike="noStrike">
                <a:solidFill>
                  <a:schemeClr val="dk1"/>
                </a:solidFill>
                <a:latin typeface="Century"/>
                <a:ea typeface="Century"/>
                <a:cs typeface="Century"/>
                <a:sym typeface="Century"/>
              </a:defRPr>
            </a:lvl2pPr>
            <a:lvl3pPr indent="0" lvl="2" marL="914400" marR="0" rtl="0" algn="l">
              <a:lnSpc>
                <a:spcPct val="100000"/>
              </a:lnSpc>
              <a:spcBef>
                <a:spcPts val="360"/>
              </a:spcBef>
              <a:spcAft>
                <a:spcPts val="0"/>
              </a:spcAft>
              <a:buClr>
                <a:schemeClr val="dk1"/>
              </a:buClr>
              <a:buFont typeface="Century"/>
              <a:buNone/>
              <a:defRPr b="1" i="0" sz="1800" u="none" cap="none" strike="noStrike">
                <a:solidFill>
                  <a:schemeClr val="dk1"/>
                </a:solidFill>
                <a:latin typeface="Century"/>
                <a:ea typeface="Century"/>
                <a:cs typeface="Century"/>
                <a:sym typeface="Century"/>
              </a:defRPr>
            </a:lvl3pPr>
            <a:lvl4pPr indent="0" lvl="3" marL="1371600" marR="0" rtl="0" algn="l">
              <a:lnSpc>
                <a:spcPct val="100000"/>
              </a:lnSpc>
              <a:spcBef>
                <a:spcPts val="320"/>
              </a:spcBef>
              <a:spcAft>
                <a:spcPts val="0"/>
              </a:spcAft>
              <a:buClr>
                <a:schemeClr val="dk1"/>
              </a:buClr>
              <a:buFont typeface="Century"/>
              <a:buNone/>
              <a:defRPr b="1" i="0" sz="1600" u="none" cap="none" strike="noStrike">
                <a:solidFill>
                  <a:schemeClr val="dk1"/>
                </a:solidFill>
                <a:latin typeface="Century"/>
                <a:ea typeface="Century"/>
                <a:cs typeface="Century"/>
                <a:sym typeface="Century"/>
              </a:defRPr>
            </a:lvl4pPr>
            <a:lvl5pPr indent="0" lvl="4" marL="1828800" marR="0" rtl="0" algn="l">
              <a:lnSpc>
                <a:spcPct val="100000"/>
              </a:lnSpc>
              <a:spcBef>
                <a:spcPts val="320"/>
              </a:spcBef>
              <a:spcAft>
                <a:spcPts val="0"/>
              </a:spcAft>
              <a:buClr>
                <a:schemeClr val="dk1"/>
              </a:buClr>
              <a:buFont typeface="Century"/>
              <a:buNone/>
              <a:defRPr b="1" i="0" sz="1600" u="none" cap="none" strike="noStrike">
                <a:solidFill>
                  <a:schemeClr val="dk1"/>
                </a:solidFill>
                <a:latin typeface="Century"/>
                <a:ea typeface="Century"/>
                <a:cs typeface="Century"/>
                <a:sym typeface="Century"/>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59" name="Shape 59"/>
          <p:cNvSpPr txBox="1"/>
          <p:nvPr>
            <p:ph idx="2" type="body"/>
          </p:nvPr>
        </p:nvSpPr>
        <p:spPr>
          <a:xfrm>
            <a:off x="457200" y="2174875"/>
            <a:ext cx="4040187" cy="3951286"/>
          </a:xfrm>
          <a:prstGeom prst="rect">
            <a:avLst/>
          </a:prstGeom>
          <a:noFill/>
          <a:ln>
            <a:noFill/>
          </a:ln>
        </p:spPr>
        <p:txBody>
          <a:bodyPr anchorCtr="0" anchor="t" bIns="91425" lIns="91425" rIns="91425" tIns="91425"/>
          <a:lstStyle>
            <a:lvl1pPr indent="-38100" lvl="0" marL="3429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1pPr>
            <a:lvl2pPr indent="-31750" lvl="1" marL="74295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2pPr>
            <a:lvl3pPr indent="0" lvl="2" marL="11430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3pPr>
            <a:lvl4pPr indent="-25400" lvl="3" marL="1600200" marR="0" rtl="0" algn="l">
              <a:lnSpc>
                <a:spcPct val="100000"/>
              </a:lnSpc>
              <a:spcBef>
                <a:spcPts val="320"/>
              </a:spcBef>
              <a:spcAft>
                <a:spcPts val="0"/>
              </a:spcAft>
              <a:buClr>
                <a:schemeClr val="dk1"/>
              </a:buClr>
              <a:buSzPct val="100000"/>
              <a:buFont typeface="Century"/>
              <a:buChar char="–"/>
              <a:defRPr b="0" i="0" sz="1600" u="none" cap="none" strike="noStrike">
                <a:solidFill>
                  <a:schemeClr val="dk1"/>
                </a:solidFill>
                <a:latin typeface="Century"/>
                <a:ea typeface="Century"/>
                <a:cs typeface="Century"/>
                <a:sym typeface="Century"/>
              </a:defRPr>
            </a:lvl4pPr>
            <a:lvl5pPr indent="-25400" lvl="4" marL="2057400" marR="0" rtl="0" algn="l">
              <a:lnSpc>
                <a:spcPct val="100000"/>
              </a:lnSpc>
              <a:spcBef>
                <a:spcPts val="320"/>
              </a:spcBef>
              <a:spcAft>
                <a:spcPts val="0"/>
              </a:spcAft>
              <a:buClr>
                <a:schemeClr val="dk1"/>
              </a:buClr>
              <a:buSzPct val="100000"/>
              <a:buFont typeface="Century"/>
              <a:buChar char="»"/>
              <a:defRPr b="0" i="0" sz="1600" u="none" cap="none" strike="noStrike">
                <a:solidFill>
                  <a:schemeClr val="dk1"/>
                </a:solidFill>
                <a:latin typeface="Century"/>
                <a:ea typeface="Century"/>
                <a:cs typeface="Century"/>
                <a:sym typeface="Century"/>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9pPr>
          </a:lstStyle>
          <a:p/>
        </p:txBody>
      </p:sp>
      <p:sp>
        <p:nvSpPr>
          <p:cNvPr id="60" name="Shape 60"/>
          <p:cNvSpPr txBox="1"/>
          <p:nvPr>
            <p:ph idx="3" type="body"/>
          </p:nvPr>
        </p:nvSpPr>
        <p:spPr>
          <a:xfrm>
            <a:off x="4645025" y="1535112"/>
            <a:ext cx="4041773" cy="639762"/>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Century"/>
              <a:buNone/>
              <a:defRPr b="1" i="0" sz="2400" u="none" cap="none" strike="noStrike">
                <a:solidFill>
                  <a:schemeClr val="dk1"/>
                </a:solidFill>
                <a:latin typeface="Century"/>
                <a:ea typeface="Century"/>
                <a:cs typeface="Century"/>
                <a:sym typeface="Century"/>
              </a:defRPr>
            </a:lvl1pPr>
            <a:lvl2pPr indent="0" lvl="1" marL="457200" marR="0" rtl="0" algn="l">
              <a:lnSpc>
                <a:spcPct val="100000"/>
              </a:lnSpc>
              <a:spcBef>
                <a:spcPts val="400"/>
              </a:spcBef>
              <a:spcAft>
                <a:spcPts val="0"/>
              </a:spcAft>
              <a:buClr>
                <a:schemeClr val="dk1"/>
              </a:buClr>
              <a:buFont typeface="Century"/>
              <a:buNone/>
              <a:defRPr b="1" i="0" sz="2000" u="none" cap="none" strike="noStrike">
                <a:solidFill>
                  <a:schemeClr val="dk1"/>
                </a:solidFill>
                <a:latin typeface="Century"/>
                <a:ea typeface="Century"/>
                <a:cs typeface="Century"/>
                <a:sym typeface="Century"/>
              </a:defRPr>
            </a:lvl2pPr>
            <a:lvl3pPr indent="0" lvl="2" marL="914400" marR="0" rtl="0" algn="l">
              <a:lnSpc>
                <a:spcPct val="100000"/>
              </a:lnSpc>
              <a:spcBef>
                <a:spcPts val="360"/>
              </a:spcBef>
              <a:spcAft>
                <a:spcPts val="0"/>
              </a:spcAft>
              <a:buClr>
                <a:schemeClr val="dk1"/>
              </a:buClr>
              <a:buFont typeface="Century"/>
              <a:buNone/>
              <a:defRPr b="1" i="0" sz="1800" u="none" cap="none" strike="noStrike">
                <a:solidFill>
                  <a:schemeClr val="dk1"/>
                </a:solidFill>
                <a:latin typeface="Century"/>
                <a:ea typeface="Century"/>
                <a:cs typeface="Century"/>
                <a:sym typeface="Century"/>
              </a:defRPr>
            </a:lvl3pPr>
            <a:lvl4pPr indent="0" lvl="3" marL="1371600" marR="0" rtl="0" algn="l">
              <a:lnSpc>
                <a:spcPct val="100000"/>
              </a:lnSpc>
              <a:spcBef>
                <a:spcPts val="320"/>
              </a:spcBef>
              <a:spcAft>
                <a:spcPts val="0"/>
              </a:spcAft>
              <a:buClr>
                <a:schemeClr val="dk1"/>
              </a:buClr>
              <a:buFont typeface="Century"/>
              <a:buNone/>
              <a:defRPr b="1" i="0" sz="1600" u="none" cap="none" strike="noStrike">
                <a:solidFill>
                  <a:schemeClr val="dk1"/>
                </a:solidFill>
                <a:latin typeface="Century"/>
                <a:ea typeface="Century"/>
                <a:cs typeface="Century"/>
                <a:sym typeface="Century"/>
              </a:defRPr>
            </a:lvl4pPr>
            <a:lvl5pPr indent="0" lvl="4" marL="1828800" marR="0" rtl="0" algn="l">
              <a:lnSpc>
                <a:spcPct val="100000"/>
              </a:lnSpc>
              <a:spcBef>
                <a:spcPts val="320"/>
              </a:spcBef>
              <a:spcAft>
                <a:spcPts val="0"/>
              </a:spcAft>
              <a:buClr>
                <a:schemeClr val="dk1"/>
              </a:buClr>
              <a:buFont typeface="Century"/>
              <a:buNone/>
              <a:defRPr b="1" i="0" sz="1600" u="none" cap="none" strike="noStrike">
                <a:solidFill>
                  <a:schemeClr val="dk1"/>
                </a:solidFill>
                <a:latin typeface="Century"/>
                <a:ea typeface="Century"/>
                <a:cs typeface="Century"/>
                <a:sym typeface="Century"/>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61" name="Shape 61"/>
          <p:cNvSpPr txBox="1"/>
          <p:nvPr>
            <p:ph idx="4" type="body"/>
          </p:nvPr>
        </p:nvSpPr>
        <p:spPr>
          <a:xfrm>
            <a:off x="4645025" y="2174875"/>
            <a:ext cx="4041773" cy="3951286"/>
          </a:xfrm>
          <a:prstGeom prst="rect">
            <a:avLst/>
          </a:prstGeom>
          <a:noFill/>
          <a:ln>
            <a:noFill/>
          </a:ln>
        </p:spPr>
        <p:txBody>
          <a:bodyPr anchorCtr="0" anchor="t" bIns="91425" lIns="91425" rIns="91425" tIns="91425"/>
          <a:lstStyle>
            <a:lvl1pPr indent="-38100" lvl="0" marL="3429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1pPr>
            <a:lvl2pPr indent="-31750" lvl="1" marL="74295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2pPr>
            <a:lvl3pPr indent="0" lvl="2" marL="11430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3pPr>
            <a:lvl4pPr indent="-25400" lvl="3" marL="1600200" marR="0" rtl="0" algn="l">
              <a:lnSpc>
                <a:spcPct val="100000"/>
              </a:lnSpc>
              <a:spcBef>
                <a:spcPts val="320"/>
              </a:spcBef>
              <a:spcAft>
                <a:spcPts val="0"/>
              </a:spcAft>
              <a:buClr>
                <a:schemeClr val="dk1"/>
              </a:buClr>
              <a:buSzPct val="100000"/>
              <a:buFont typeface="Century"/>
              <a:buChar char="–"/>
              <a:defRPr b="0" i="0" sz="1600" u="none" cap="none" strike="noStrike">
                <a:solidFill>
                  <a:schemeClr val="dk1"/>
                </a:solidFill>
                <a:latin typeface="Century"/>
                <a:ea typeface="Century"/>
                <a:cs typeface="Century"/>
                <a:sym typeface="Century"/>
              </a:defRPr>
            </a:lvl4pPr>
            <a:lvl5pPr indent="-25400" lvl="4" marL="2057400" marR="0" rtl="0" algn="l">
              <a:lnSpc>
                <a:spcPct val="100000"/>
              </a:lnSpc>
              <a:spcBef>
                <a:spcPts val="320"/>
              </a:spcBef>
              <a:spcAft>
                <a:spcPts val="0"/>
              </a:spcAft>
              <a:buClr>
                <a:schemeClr val="dk1"/>
              </a:buClr>
              <a:buSzPct val="100000"/>
              <a:buFont typeface="Century"/>
              <a:buChar char="»"/>
              <a:defRPr b="0" i="0" sz="1600" u="none" cap="none" strike="noStrike">
                <a:solidFill>
                  <a:schemeClr val="dk1"/>
                </a:solidFill>
                <a:latin typeface="Century"/>
                <a:ea typeface="Century"/>
                <a:cs typeface="Century"/>
                <a:sym typeface="Century"/>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9pPr>
          </a:lstStyle>
          <a:p/>
        </p:txBody>
      </p:sp>
      <p:sp>
        <p:nvSpPr>
          <p:cNvPr id="62" name="Shape 62"/>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63" name="Shape 63"/>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64" name="Shape 64"/>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5" name="Shape 65"/>
        <p:cNvGrpSpPr/>
        <p:nvPr/>
      </p:nvGrpSpPr>
      <p:grpSpPr>
        <a:xfrm>
          <a:off x="0" y="0"/>
          <a:ext cx="0" cy="0"/>
          <a:chOff x="0" y="0"/>
          <a:chExt cx="0" cy="0"/>
        </a:xfrm>
      </p:grpSpPr>
      <p:sp>
        <p:nvSpPr>
          <p:cNvPr id="66" name="Shape 66"/>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67" name="Shape 67"/>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68" name="Shape 68"/>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69" name="Shape 69"/>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70" name="Shape 70"/>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1" name="Shape 71"/>
        <p:cNvGrpSpPr/>
        <p:nvPr/>
      </p:nvGrpSpPr>
      <p:grpSpPr>
        <a:xfrm>
          <a:off x="0" y="0"/>
          <a:ext cx="0" cy="0"/>
          <a:chOff x="0" y="0"/>
          <a:chExt cx="0" cy="0"/>
        </a:xfrm>
      </p:grpSpPr>
      <p:sp>
        <p:nvSpPr>
          <p:cNvPr id="72" name="Shape 72"/>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73" name="Shape 73"/>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74" name="Shape 74"/>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75" name="Shape 75"/>
        <p:cNvGrpSpPr/>
        <p:nvPr/>
      </p:nvGrpSpPr>
      <p:grpSpPr>
        <a:xfrm>
          <a:off x="0" y="0"/>
          <a:ext cx="0" cy="0"/>
          <a:chOff x="0" y="0"/>
          <a:chExt cx="0" cy="0"/>
        </a:xfrm>
      </p:grpSpPr>
      <p:sp>
        <p:nvSpPr>
          <p:cNvPr id="76" name="Shape 76"/>
          <p:cNvSpPr txBox="1"/>
          <p:nvPr>
            <p:ph type="title"/>
          </p:nvPr>
        </p:nvSpPr>
        <p:spPr>
          <a:xfrm>
            <a:off x="457200" y="273050"/>
            <a:ext cx="3008313" cy="116204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Century"/>
              <a:buNone/>
              <a:defRPr b="1" i="0" sz="20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77" name="Shape 77"/>
          <p:cNvSpPr txBox="1"/>
          <p:nvPr>
            <p:ph idx="1" type="body"/>
          </p:nvPr>
        </p:nvSpPr>
        <p:spPr>
          <a:xfrm>
            <a:off x="3575050" y="273050"/>
            <a:ext cx="5111750" cy="5853111"/>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Century"/>
              <a:buChar char="•"/>
              <a:defRPr b="0" i="0" sz="3200" u="none" cap="none" strike="noStrike">
                <a:solidFill>
                  <a:schemeClr val="dk1"/>
                </a:solidFill>
                <a:latin typeface="Century"/>
                <a:ea typeface="Century"/>
                <a:cs typeface="Century"/>
                <a:sym typeface="Century"/>
              </a:defRPr>
            </a:lvl1pPr>
            <a:lvl2pPr indent="69850" lvl="1" marL="74295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2pPr>
            <a:lvl3pPr indent="76200" lvl="2" marL="11430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3pPr>
            <a:lvl4pPr indent="25400" lvl="3" marL="16002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4pPr>
            <a:lvl5pPr indent="25400" lvl="4" marL="20574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8" name="Shape 78"/>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Century"/>
              <a:buNone/>
              <a:defRPr b="0" i="0" sz="1400" u="none" cap="none" strike="noStrike">
                <a:solidFill>
                  <a:schemeClr val="dk1"/>
                </a:solidFill>
                <a:latin typeface="Century"/>
                <a:ea typeface="Century"/>
                <a:cs typeface="Century"/>
                <a:sym typeface="Century"/>
              </a:defRPr>
            </a:lvl1pPr>
            <a:lvl2pPr indent="0" lvl="1" marL="457200" marR="0" rtl="0" algn="l">
              <a:lnSpc>
                <a:spcPct val="100000"/>
              </a:lnSpc>
              <a:spcBef>
                <a:spcPts val="240"/>
              </a:spcBef>
              <a:spcAft>
                <a:spcPts val="0"/>
              </a:spcAft>
              <a:buClr>
                <a:schemeClr val="dk1"/>
              </a:buClr>
              <a:buFont typeface="Century"/>
              <a:buNone/>
              <a:defRPr b="0" i="0" sz="1200" u="none" cap="none" strike="noStrike">
                <a:solidFill>
                  <a:schemeClr val="dk1"/>
                </a:solidFill>
                <a:latin typeface="Century"/>
                <a:ea typeface="Century"/>
                <a:cs typeface="Century"/>
                <a:sym typeface="Century"/>
              </a:defRPr>
            </a:lvl2pPr>
            <a:lvl3pPr indent="0" lvl="2" marL="914400" marR="0" rtl="0" algn="l">
              <a:lnSpc>
                <a:spcPct val="100000"/>
              </a:lnSpc>
              <a:spcBef>
                <a:spcPts val="200"/>
              </a:spcBef>
              <a:spcAft>
                <a:spcPts val="0"/>
              </a:spcAft>
              <a:buClr>
                <a:schemeClr val="dk1"/>
              </a:buClr>
              <a:buFont typeface="Century"/>
              <a:buNone/>
              <a:defRPr b="0" i="0" sz="1000" u="none" cap="none" strike="noStrike">
                <a:solidFill>
                  <a:schemeClr val="dk1"/>
                </a:solidFill>
                <a:latin typeface="Century"/>
                <a:ea typeface="Century"/>
                <a:cs typeface="Century"/>
                <a:sym typeface="Century"/>
              </a:defRPr>
            </a:lvl3pPr>
            <a:lvl4pPr indent="0" lvl="3" marL="1371600" marR="0" rtl="0" algn="l">
              <a:lnSpc>
                <a:spcPct val="100000"/>
              </a:lnSpc>
              <a:spcBef>
                <a:spcPts val="180"/>
              </a:spcBef>
              <a:spcAft>
                <a:spcPts val="0"/>
              </a:spcAft>
              <a:buClr>
                <a:schemeClr val="dk1"/>
              </a:buClr>
              <a:buFont typeface="Century"/>
              <a:buNone/>
              <a:defRPr b="0" i="0" sz="900" u="none" cap="none" strike="noStrike">
                <a:solidFill>
                  <a:schemeClr val="dk1"/>
                </a:solidFill>
                <a:latin typeface="Century"/>
                <a:ea typeface="Century"/>
                <a:cs typeface="Century"/>
                <a:sym typeface="Century"/>
              </a:defRPr>
            </a:lvl4pPr>
            <a:lvl5pPr indent="0" lvl="4" marL="1828800" marR="0" rtl="0" algn="l">
              <a:lnSpc>
                <a:spcPct val="100000"/>
              </a:lnSpc>
              <a:spcBef>
                <a:spcPts val="180"/>
              </a:spcBef>
              <a:spcAft>
                <a:spcPts val="0"/>
              </a:spcAft>
              <a:buClr>
                <a:schemeClr val="dk1"/>
              </a:buClr>
              <a:buFont typeface="Century"/>
              <a:buNone/>
              <a:defRPr b="0" i="0" sz="900" u="none" cap="none" strike="noStrike">
                <a:solidFill>
                  <a:schemeClr val="dk1"/>
                </a:solidFill>
                <a:latin typeface="Century"/>
                <a:ea typeface="Century"/>
                <a:cs typeface="Century"/>
                <a:sym typeface="Century"/>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79" name="Shape 79"/>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0" name="Shape 80"/>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1" name="Shape 81"/>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image" Target="../media/image3.png"/><Relationship Id="rId3" Type="http://schemas.openxmlformats.org/officeDocument/2006/relationships/image" Target="../media/image2.jp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Century"/>
              <a:buChar char="•"/>
              <a:defRPr b="0" i="0" sz="3200" u="none" cap="none" strike="noStrike">
                <a:solidFill>
                  <a:schemeClr val="dk1"/>
                </a:solidFill>
                <a:latin typeface="Century"/>
                <a:ea typeface="Century"/>
                <a:cs typeface="Century"/>
                <a:sym typeface="Century"/>
              </a:defRPr>
            </a:lvl1pPr>
            <a:lvl2pPr indent="69850" lvl="1" marL="74295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2pPr>
            <a:lvl3pPr indent="76200" lvl="2" marL="11430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3pPr>
            <a:lvl4pPr indent="25400" lvl="3" marL="16002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4pPr>
            <a:lvl5pPr indent="25400" lvl="4" marL="20574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2" name="Shape 12"/>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grpSp>
        <p:nvGrpSpPr>
          <p:cNvPr id="13" name="Shape 13"/>
          <p:cNvGrpSpPr/>
          <p:nvPr/>
        </p:nvGrpSpPr>
        <p:grpSpPr>
          <a:xfrm>
            <a:off x="990599" y="6172200"/>
            <a:ext cx="7702551" cy="685798"/>
            <a:chOff x="1068420" y="6096000"/>
            <a:chExt cx="7702721" cy="685798"/>
          </a:xfrm>
        </p:grpSpPr>
        <p:grpSp>
          <p:nvGrpSpPr>
            <p:cNvPr id="14" name="Shape 14"/>
            <p:cNvGrpSpPr/>
            <p:nvPr/>
          </p:nvGrpSpPr>
          <p:grpSpPr>
            <a:xfrm>
              <a:off x="1068420" y="6248399"/>
              <a:ext cx="7008968" cy="533398"/>
              <a:chOff x="1068420" y="6370637"/>
              <a:chExt cx="7008968" cy="533398"/>
            </a:xfrm>
          </p:grpSpPr>
          <p:sp>
            <p:nvSpPr>
              <p:cNvPr id="15" name="Shape 15"/>
              <p:cNvSpPr txBox="1"/>
              <p:nvPr/>
            </p:nvSpPr>
            <p:spPr>
              <a:xfrm>
                <a:off x="3735480" y="6370637"/>
                <a:ext cx="2743260" cy="27463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r>
                  <a:rPr b="0" i="0" lang="en-US" sz="1200" u="none" cap="none" strike="noStrike">
                    <a:solidFill>
                      <a:schemeClr val="dk1"/>
                    </a:solidFill>
                    <a:latin typeface="Century"/>
                    <a:ea typeface="Century"/>
                    <a:cs typeface="Century"/>
                    <a:sym typeface="Century"/>
                  </a:rPr>
                  <a:t>2017</a:t>
                </a:r>
              </a:p>
            </p:txBody>
          </p:sp>
          <p:cxnSp>
            <p:nvCxnSpPr>
              <p:cNvPr id="16" name="Shape 16"/>
              <p:cNvCxnSpPr/>
              <p:nvPr/>
            </p:nvCxnSpPr>
            <p:spPr>
              <a:xfrm>
                <a:off x="1068420" y="6629400"/>
                <a:ext cx="7008968" cy="0"/>
              </a:xfrm>
              <a:prstGeom prst="straightConnector1">
                <a:avLst/>
              </a:prstGeom>
              <a:noFill/>
              <a:ln cap="flat" cmpd="sng" w="38100">
                <a:solidFill>
                  <a:schemeClr val="dk1"/>
                </a:solidFill>
                <a:prstDash val="solid"/>
                <a:round/>
                <a:headEnd len="med" w="med" type="none"/>
                <a:tailEnd len="med" w="med" type="none"/>
              </a:ln>
            </p:spPr>
          </p:cxnSp>
          <p:sp>
            <p:nvSpPr>
              <p:cNvPr id="17" name="Shape 17"/>
              <p:cNvSpPr txBox="1"/>
              <p:nvPr/>
            </p:nvSpPr>
            <p:spPr>
              <a:xfrm>
                <a:off x="3276683" y="6629400"/>
                <a:ext cx="2743260" cy="27463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r>
                  <a:rPr b="0" i="0" lang="en-US" sz="1200" u="none" cap="none" strike="noStrike">
                    <a:solidFill>
                      <a:schemeClr val="dk1"/>
                    </a:solidFill>
                    <a:latin typeface="Century"/>
                    <a:ea typeface="Century"/>
                    <a:cs typeface="Century"/>
                    <a:sym typeface="Century"/>
                  </a:rPr>
                  <a:t>STR</a:t>
                </a:r>
              </a:p>
            </p:txBody>
          </p:sp>
        </p:grpSp>
        <p:pic>
          <p:nvPicPr>
            <p:cNvPr descr="http://upload.wikimedia.org/wikipedia/commons/thumb/f/f9/Nasa_Wallops_Flight_Facility_Insignia.svg/583px-Nasa_Wallops_Flight_Facility_Insignia.svg.png" id="18" name="Shape 18"/>
            <p:cNvPicPr preferRelativeResize="0"/>
            <p:nvPr/>
          </p:nvPicPr>
          <p:blipFill rotWithShape="1">
            <a:blip r:embed="rId1">
              <a:alphaModFix/>
            </a:blip>
            <a:srcRect b="0" l="0" r="0" t="0"/>
            <a:stretch/>
          </p:blipFill>
          <p:spPr>
            <a:xfrm>
              <a:off x="8153402" y="6096000"/>
              <a:ext cx="617740" cy="634695"/>
            </a:xfrm>
            <a:prstGeom prst="rect">
              <a:avLst/>
            </a:prstGeom>
            <a:noFill/>
            <a:ln>
              <a:noFill/>
            </a:ln>
          </p:spPr>
        </p:pic>
      </p:grpSp>
      <p:pic>
        <p:nvPicPr>
          <p:cNvPr descr="C:\Users\Shawn\Desktop\RockSatBusinessLogoGrayBlack.png" id="19" name="Shape 19"/>
          <p:cNvPicPr preferRelativeResize="0"/>
          <p:nvPr/>
        </p:nvPicPr>
        <p:blipFill rotWithShape="1">
          <a:blip r:embed="rId2">
            <a:alphaModFix/>
          </a:blip>
          <a:srcRect b="7507" l="0" r="0" t="38712"/>
          <a:stretch/>
        </p:blipFill>
        <p:spPr>
          <a:xfrm>
            <a:off x="3657600" y="6000750"/>
            <a:ext cx="1243012" cy="552449"/>
          </a:xfrm>
          <a:prstGeom prst="rect">
            <a:avLst/>
          </a:prstGeom>
          <a:noFill/>
          <a:ln>
            <a:noFill/>
          </a:ln>
        </p:spPr>
      </p:pic>
      <p:pic>
        <p:nvPicPr>
          <p:cNvPr descr="http://spacegrant.colorado.edu/images/SG_General/BottomBanner/bottombannerv2.JPG" id="20" name="Shape 20"/>
          <p:cNvPicPr preferRelativeResize="0"/>
          <p:nvPr/>
        </p:nvPicPr>
        <p:blipFill rotWithShape="1">
          <a:blip r:embed="rId3">
            <a:alphaModFix/>
          </a:blip>
          <a:srcRect b="5335" l="36445" r="36889" t="4000"/>
          <a:stretch/>
        </p:blipFill>
        <p:spPr>
          <a:xfrm>
            <a:off x="393035" y="6250701"/>
            <a:ext cx="981518" cy="556193"/>
          </a:xfrm>
          <a:prstGeom prst="rect">
            <a:avLst/>
          </a:prstGeom>
          <a:noFill/>
          <a:ln>
            <a:noFill/>
          </a:ln>
        </p:spPr>
      </p:pic>
      <p:sp>
        <p:nvSpPr>
          <p:cNvPr id="21" name="Shape 21"/>
          <p:cNvSpPr txBox="1"/>
          <p:nvPr/>
        </p:nvSpPr>
        <p:spPr>
          <a:xfrm>
            <a:off x="6489025" y="0"/>
            <a:ext cx="2654999" cy="381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Presenter: </a:t>
            </a: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github.com/balesh2/tree/master/code/Hephaestus/Hephaestus/science.c"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gif"/><Relationship Id="rId4"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2.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pic>
        <p:nvPicPr>
          <p:cNvPr id="107" name="Shape 107"/>
          <p:cNvPicPr preferRelativeResize="0"/>
          <p:nvPr/>
        </p:nvPicPr>
        <p:blipFill rotWithShape="1">
          <a:blip r:embed="rId3">
            <a:alphaModFix/>
          </a:blip>
          <a:srcRect b="0" l="0" r="0" t="0"/>
          <a:stretch/>
        </p:blipFill>
        <p:spPr>
          <a:xfrm>
            <a:off x="3655612" y="2118725"/>
            <a:ext cx="1881824" cy="1881824"/>
          </a:xfrm>
          <a:prstGeom prst="rect">
            <a:avLst/>
          </a:prstGeom>
          <a:noFill/>
          <a:ln>
            <a:noFill/>
          </a:ln>
        </p:spPr>
      </p:pic>
      <p:sp>
        <p:nvSpPr>
          <p:cNvPr id="108" name="Shape 108"/>
          <p:cNvSpPr/>
          <p:nvPr/>
        </p:nvSpPr>
        <p:spPr>
          <a:xfrm>
            <a:off x="2790525" y="1256850"/>
            <a:ext cx="3611999" cy="3633900"/>
          </a:xfrm>
          <a:prstGeom prst="donut">
            <a:avLst>
              <a:gd fmla="val 25000" name="adj"/>
            </a:avLst>
          </a:prstGeom>
          <a:solidFill>
            <a:schemeClr val="lt1"/>
          </a:solidFill>
          <a:ln cap="flat" cmpd="sng" w="9525">
            <a:solidFill>
              <a:schemeClr val="lt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 name="Shape 109"/>
          <p:cNvSpPr txBox="1"/>
          <p:nvPr/>
        </p:nvSpPr>
        <p:spPr>
          <a:xfrm>
            <a:off x="685800" y="648725"/>
            <a:ext cx="7772400" cy="14700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entury"/>
              <a:buNone/>
            </a:pPr>
            <a:r>
              <a:rPr lang="en-US" sz="4400">
                <a:latin typeface="Century"/>
                <a:ea typeface="Century"/>
                <a:cs typeface="Century"/>
                <a:sym typeface="Century"/>
              </a:rPr>
              <a:t>RockSat-X: </a:t>
            </a:r>
            <a:r>
              <a:rPr b="0" i="0" lang="en-US" sz="4400" u="none" cap="none" strike="noStrike">
                <a:solidFill>
                  <a:srgbClr val="000000"/>
                </a:solidFill>
                <a:latin typeface="Century"/>
                <a:ea typeface="Century"/>
                <a:cs typeface="Century"/>
                <a:sym typeface="Century"/>
              </a:rPr>
              <a:t>Hephaestus</a:t>
            </a:r>
            <a:br>
              <a:rPr b="0" i="0" lang="en-US" sz="4400" u="none" cap="none" strike="noStrike">
                <a:solidFill>
                  <a:srgbClr val="000000"/>
                </a:solidFill>
                <a:latin typeface="Century"/>
                <a:ea typeface="Century"/>
                <a:cs typeface="Century"/>
                <a:sym typeface="Century"/>
              </a:rPr>
            </a:br>
            <a:r>
              <a:rPr lang="en-US" sz="2800">
                <a:latin typeface="Century"/>
                <a:ea typeface="Century"/>
                <a:cs typeface="Century"/>
                <a:sym typeface="Century"/>
              </a:rPr>
              <a:t>Midterm Project Update</a:t>
            </a:r>
          </a:p>
        </p:txBody>
      </p:sp>
      <p:sp>
        <p:nvSpPr>
          <p:cNvPr id="110" name="Shape 110"/>
          <p:cNvSpPr txBox="1"/>
          <p:nvPr/>
        </p:nvSpPr>
        <p:spPr>
          <a:xfrm>
            <a:off x="1371600" y="4305350"/>
            <a:ext cx="6400799" cy="9179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Century"/>
              <a:buNone/>
            </a:pPr>
            <a:r>
              <a:rPr b="0" i="0" lang="en-US" sz="2400" u="none" cap="none" strike="noStrike">
                <a:solidFill>
                  <a:srgbClr val="000000"/>
                </a:solidFill>
                <a:latin typeface="Century"/>
                <a:ea typeface="Century"/>
                <a:cs typeface="Century"/>
                <a:sym typeface="Century"/>
              </a:rPr>
              <a:t>Oregon State University</a:t>
            </a:r>
          </a:p>
          <a:p>
            <a:pPr indent="0" lvl="0" marL="0" marR="0" rtl="0" algn="ctr">
              <a:lnSpc>
                <a:spcPct val="100000"/>
              </a:lnSpc>
              <a:spcBef>
                <a:spcPts val="640"/>
              </a:spcBef>
              <a:spcAft>
                <a:spcPts val="0"/>
              </a:spcAft>
              <a:buClr>
                <a:srgbClr val="000000"/>
              </a:buClr>
              <a:buSzPct val="25000"/>
              <a:buFont typeface="Century"/>
              <a:buNone/>
            </a:pPr>
            <a:r>
              <a:rPr lang="en-US" sz="2400">
                <a:latin typeface="Century"/>
                <a:ea typeface="Century"/>
                <a:cs typeface="Century"/>
                <a:sym typeface="Century"/>
              </a:rPr>
              <a:t>May</a:t>
            </a:r>
            <a:r>
              <a:rPr b="0" i="0" lang="en-US" sz="2400" u="none" cap="none" strike="noStrike">
                <a:solidFill>
                  <a:srgbClr val="000000"/>
                </a:solidFill>
                <a:latin typeface="Century"/>
                <a:ea typeface="Century"/>
                <a:cs typeface="Century"/>
                <a:sym typeface="Century"/>
              </a:rPr>
              <a:t> </a:t>
            </a:r>
            <a:r>
              <a:rPr lang="en-US" sz="2400">
                <a:latin typeface="Century"/>
                <a:ea typeface="Century"/>
                <a:cs typeface="Century"/>
                <a:sym typeface="Century"/>
              </a:rPr>
              <a:t>15th</a:t>
            </a:r>
            <a:r>
              <a:rPr b="0" i="0" lang="en-US" sz="2400" u="none" cap="none" strike="noStrike">
                <a:solidFill>
                  <a:srgbClr val="000000"/>
                </a:solidFill>
                <a:latin typeface="Century"/>
                <a:ea typeface="Century"/>
                <a:cs typeface="Century"/>
                <a:sym typeface="Century"/>
              </a:rPr>
              <a:t>, 2017</a:t>
            </a:r>
          </a:p>
        </p:txBody>
      </p:sp>
      <p:sp>
        <p:nvSpPr>
          <p:cNvPr id="111" name="Shape 111"/>
          <p:cNvSpPr txBox="1"/>
          <p:nvPr/>
        </p:nvSpPr>
        <p:spPr>
          <a:xfrm>
            <a:off x="6553200" y="6305550"/>
            <a:ext cx="2133599"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Century"/>
              <a:buNone/>
            </a:pPr>
            <a:fld id="{00000000-1234-1234-1234-123412341234}" type="slidenum">
              <a:rPr b="0" i="0" lang="en-US" sz="1400" u="none" cap="none" strike="noStrike">
                <a:solidFill>
                  <a:srgbClr val="000000"/>
                </a:solidFill>
                <a:latin typeface="Century"/>
                <a:ea typeface="Century"/>
                <a:cs typeface="Century"/>
                <a:sym typeface="Century"/>
              </a:rPr>
              <a:t>‹#›</a:t>
            </a:fld>
          </a:p>
        </p:txBody>
      </p:sp>
      <p:sp>
        <p:nvSpPr>
          <p:cNvPr id="112" name="Shape 112"/>
          <p:cNvSpPr txBox="1"/>
          <p:nvPr/>
        </p:nvSpPr>
        <p:spPr>
          <a:xfrm>
            <a:off x="1565550" y="5223350"/>
            <a:ext cx="6012900" cy="9180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Font typeface="Arial"/>
              <a:buNone/>
            </a:pPr>
            <a:r>
              <a:rPr lang="en-US"/>
              <a:t>Group 26: </a:t>
            </a:r>
            <a:r>
              <a:rPr b="0" i="0" lang="en-US" sz="1400" u="none" cap="none" strike="noStrike">
                <a:solidFill>
                  <a:srgbClr val="000000"/>
                </a:solidFill>
                <a:latin typeface="Arial"/>
                <a:ea typeface="Arial"/>
                <a:cs typeface="Arial"/>
                <a:sym typeface="Arial"/>
              </a:rPr>
              <a:t>Helena Bales, Amber Horvath</a:t>
            </a:r>
            <a:r>
              <a:rPr lang="en-US"/>
              <a:t>, </a:t>
            </a:r>
            <a:r>
              <a:rPr b="0" i="0" lang="en-US" sz="1400" u="none" cap="none" strike="noStrike">
                <a:solidFill>
                  <a:srgbClr val="000000"/>
                </a:solidFill>
                <a:latin typeface="Arial"/>
                <a:ea typeface="Arial"/>
                <a:cs typeface="Arial"/>
                <a:sym typeface="Arial"/>
              </a:rPr>
              <a:t>Michael Humphrey</a:t>
            </a:r>
          </a:p>
        </p:txBody>
      </p:sp>
      <p:sp>
        <p:nvSpPr>
          <p:cNvPr id="113" name="Shape 113"/>
          <p:cNvSpPr txBox="1"/>
          <p:nvPr/>
        </p:nvSpPr>
        <p:spPr>
          <a:xfrm>
            <a:off x="7384425" y="0"/>
            <a:ext cx="1677600" cy="476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Helena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ctrTitle"/>
          </p:nvPr>
        </p:nvSpPr>
        <p:spPr>
          <a:xfrm>
            <a:off x="685800" y="2130425"/>
            <a:ext cx="7772400" cy="14700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2"/>
              </a:buClr>
              <a:buSzPct val="25000"/>
              <a:buFont typeface="Century"/>
              <a:buNone/>
            </a:pPr>
            <a:r>
              <a:rPr lang="en-US"/>
              <a:t>3</a:t>
            </a:r>
            <a:r>
              <a:rPr b="0" i="0" lang="en-US" sz="4400" u="none" cap="none" strike="noStrike">
                <a:solidFill>
                  <a:schemeClr val="dk2"/>
                </a:solidFill>
                <a:latin typeface="Century"/>
                <a:ea typeface="Century"/>
                <a:cs typeface="Century"/>
                <a:sym typeface="Century"/>
              </a:rPr>
              <a:t>.0 </a:t>
            </a:r>
            <a:r>
              <a:rPr lang="en-US"/>
              <a:t>Software</a:t>
            </a:r>
            <a:r>
              <a:rPr b="0" i="0" lang="en-US" sz="4400" u="none" cap="none" strike="noStrike">
                <a:solidFill>
                  <a:schemeClr val="dk2"/>
                </a:solidFill>
                <a:latin typeface="Century"/>
                <a:ea typeface="Century"/>
                <a:cs typeface="Century"/>
                <a:sym typeface="Century"/>
              </a:rPr>
              <a:t> Overview</a:t>
            </a:r>
          </a:p>
        </p:txBody>
      </p:sp>
      <p:sp>
        <p:nvSpPr>
          <p:cNvPr id="191" name="Shape 191"/>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192" name="Shape 192"/>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Amber</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Overview - Modes of </a:t>
            </a:r>
            <a:r>
              <a:rPr lang="en-US"/>
              <a:t>Operation</a:t>
            </a:r>
          </a:p>
        </p:txBody>
      </p:sp>
      <p:sp>
        <p:nvSpPr>
          <p:cNvPr id="199" name="Shape 199"/>
          <p:cNvSpPr txBox="1"/>
          <p:nvPr>
            <p:ph idx="12" type="sldNum"/>
          </p:nvPr>
        </p:nvSpPr>
        <p:spPr>
          <a:xfrm>
            <a:off x="6553200" y="6305550"/>
            <a:ext cx="2133599"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00" name="Shape 200"/>
          <p:cNvSpPr txBox="1"/>
          <p:nvPr/>
        </p:nvSpPr>
        <p:spPr>
          <a:xfrm>
            <a:off x="7405125" y="0"/>
            <a:ext cx="1738799" cy="40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Amber</a:t>
            </a:r>
          </a:p>
        </p:txBody>
      </p:sp>
      <p:sp>
        <p:nvSpPr>
          <p:cNvPr id="201" name="Shape 201"/>
          <p:cNvSpPr txBox="1"/>
          <p:nvPr/>
        </p:nvSpPr>
        <p:spPr>
          <a:xfrm>
            <a:off x="375950" y="1219200"/>
            <a:ext cx="7853399" cy="4822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State diagram detailing the high-level transition between states</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en-US" sz="1400" u="sng" cap="none" strike="noStrike">
                <a:solidFill>
                  <a:srgbClr val="000000"/>
                </a:solidFill>
                <a:latin typeface="Arial"/>
                <a:ea typeface="Arial"/>
                <a:cs typeface="Arial"/>
                <a:sym typeface="Arial"/>
              </a:rPr>
              <a:t>State Transition Key</a:t>
            </a:r>
          </a:p>
          <a:p>
            <a:pPr indent="-3175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Experiment begins. Payload is on, camera is powered on. Proceeds to Observation.</a:t>
            </a:r>
          </a:p>
          <a:p>
            <a:pPr indent="-3175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Camera is not on; return to Idle to recover.</a:t>
            </a:r>
          </a:p>
          <a:p>
            <a:pPr indent="-3175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Camera sweep has been performed and payload has been deployed. Arm is deployed. Proceed to Science.</a:t>
            </a:r>
          </a:p>
          <a:p>
            <a:pPr indent="-3175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chemeClr val="dk1"/>
                </a:solidFill>
                <a:latin typeface="Arial"/>
                <a:ea typeface="Arial"/>
                <a:cs typeface="Arial"/>
                <a:sym typeface="Arial"/>
              </a:rPr>
              <a:t>Arm or payload fails to deploy or becomes stuck;</a:t>
            </a:r>
            <a:r>
              <a:rPr lang="en-US"/>
              <a:t> </a:t>
            </a:r>
            <a:r>
              <a:rPr b="0" i="0" lang="en-US" sz="1400" u="none" cap="none" strike="noStrike">
                <a:solidFill>
                  <a:schemeClr val="dk1"/>
                </a:solidFill>
                <a:latin typeface="Arial"/>
                <a:ea typeface="Arial"/>
                <a:cs typeface="Arial"/>
                <a:sym typeface="Arial"/>
              </a:rPr>
              <a:t>return to Observation to recover.</a:t>
            </a:r>
          </a:p>
          <a:p>
            <a:pPr indent="-3175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chemeClr val="dk1"/>
                </a:solidFill>
                <a:latin typeface="Arial"/>
                <a:ea typeface="Arial"/>
                <a:cs typeface="Arial"/>
                <a:sym typeface="Arial"/>
              </a:rPr>
              <a:t>Experiment has timed out. Proceed to Retract to </a:t>
            </a:r>
          </a:p>
          <a:p>
            <a:pPr indent="45720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 prepare for descent</a:t>
            </a:r>
          </a:p>
          <a:p>
            <a:pPr indent="-317500" lvl="0" marL="457200" marR="0" rtl="0" algn="l">
              <a:lnSpc>
                <a:spcPct val="100000"/>
              </a:lnSpc>
              <a:spcBef>
                <a:spcPts val="0"/>
              </a:spcBef>
              <a:spcAft>
                <a:spcPts val="0"/>
              </a:spcAft>
              <a:buClr>
                <a:schemeClr val="dk1"/>
              </a:buClr>
              <a:buSzPct val="100000"/>
              <a:buFont typeface="Arial"/>
              <a:buAutoNum type="arabicPeriod" startAt="6"/>
            </a:pPr>
            <a:r>
              <a:rPr b="0" i="0" lang="en-US" sz="1400" u="none" cap="none" strike="noStrike">
                <a:solidFill>
                  <a:schemeClr val="dk1"/>
                </a:solidFill>
                <a:latin typeface="Arial"/>
                <a:ea typeface="Arial"/>
                <a:cs typeface="Arial"/>
                <a:sym typeface="Arial"/>
              </a:rPr>
              <a:t>Arm or payload fails to retract correctly or camera</a:t>
            </a:r>
          </a:p>
          <a:p>
            <a:pPr indent="45720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 fails to power off; proceed to Safety to recover.</a:t>
            </a:r>
          </a:p>
          <a:p>
            <a:pPr indent="-317500" lvl="0" marL="457200" marR="0" rtl="0" algn="l">
              <a:lnSpc>
                <a:spcPct val="100000"/>
              </a:lnSpc>
              <a:spcBef>
                <a:spcPts val="0"/>
              </a:spcBef>
              <a:spcAft>
                <a:spcPts val="0"/>
              </a:spcAft>
              <a:buClr>
                <a:schemeClr val="dk1"/>
              </a:buClr>
              <a:buSzPct val="100000"/>
              <a:buFont typeface="Arial"/>
              <a:buAutoNum type="arabicPeriod" startAt="7"/>
            </a:pPr>
            <a:r>
              <a:rPr b="0" i="0" lang="en-US" sz="1400" u="none" cap="none" strike="noStrike">
                <a:solidFill>
                  <a:schemeClr val="dk1"/>
                </a:solidFill>
                <a:latin typeface="Arial"/>
                <a:ea typeface="Arial"/>
                <a:cs typeface="Arial"/>
                <a:sym typeface="Arial"/>
              </a:rPr>
              <a:t>Excess transition to be removed.</a:t>
            </a:r>
          </a:p>
          <a:p>
            <a:pPr indent="-317500" lvl="0" marL="457200" marR="0" rtl="0" algn="l">
              <a:lnSpc>
                <a:spcPct val="100000"/>
              </a:lnSpc>
              <a:spcBef>
                <a:spcPts val="0"/>
              </a:spcBef>
              <a:spcAft>
                <a:spcPts val="0"/>
              </a:spcAft>
              <a:buClr>
                <a:schemeClr val="dk1"/>
              </a:buClr>
              <a:buSzPct val="100000"/>
              <a:buFont typeface="Arial"/>
              <a:buAutoNum type="arabicPeriod" startAt="7"/>
            </a:pPr>
            <a:r>
              <a:rPr b="0" i="0" lang="en-US" sz="1400" u="none" cap="none" strike="noStrike">
                <a:solidFill>
                  <a:schemeClr val="dk1"/>
                </a:solidFill>
                <a:latin typeface="Arial"/>
                <a:ea typeface="Arial"/>
                <a:cs typeface="Arial"/>
                <a:sym typeface="Arial"/>
              </a:rPr>
              <a:t>Arm is retracted, payload is retracted, camera is</a:t>
            </a:r>
          </a:p>
          <a:p>
            <a:pPr indent="45720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 powered off, OBC is powered off. Proceed to off</a:t>
            </a:r>
          </a:p>
          <a:p>
            <a:pPr indent="45720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 mode; Payload ready for descent.</a:t>
            </a:r>
          </a:p>
          <a:p>
            <a:pPr indent="-317500" lvl="0" marL="457200" marR="0" rtl="0" algn="l">
              <a:lnSpc>
                <a:spcPct val="100000"/>
              </a:lnSpc>
              <a:spcBef>
                <a:spcPts val="0"/>
              </a:spcBef>
              <a:spcAft>
                <a:spcPts val="0"/>
              </a:spcAft>
              <a:buClr>
                <a:srgbClr val="000000"/>
              </a:buClr>
              <a:buSzPct val="100000"/>
              <a:buFont typeface="Arial"/>
              <a:buAutoNum type="arabicPeriod" startAt="9"/>
            </a:pPr>
            <a:r>
              <a:rPr b="0" i="0" lang="en-US" sz="1400" u="none" cap="none" strike="noStrike">
                <a:solidFill>
                  <a:srgbClr val="000000"/>
                </a:solidFill>
                <a:latin typeface="Arial"/>
                <a:ea typeface="Arial"/>
                <a:cs typeface="Arial"/>
                <a:sym typeface="Arial"/>
              </a:rPr>
              <a:t>Attempt to return arm to default position, attempt to</a:t>
            </a:r>
          </a:p>
          <a:p>
            <a:pPr indent="457200" lv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retract payload, and attempt to power off camera </a:t>
            </a:r>
          </a:p>
          <a:p>
            <a:pPr indent="457200" lv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and OBC until successful.</a:t>
            </a:r>
          </a:p>
          <a:p>
            <a:pPr indent="-317500" lvl="0" marL="457200" marR="0" rtl="0" algn="l">
              <a:lnSpc>
                <a:spcPct val="100000"/>
              </a:lnSpc>
              <a:spcBef>
                <a:spcPts val="0"/>
              </a:spcBef>
              <a:spcAft>
                <a:spcPts val="0"/>
              </a:spcAft>
              <a:buClr>
                <a:schemeClr val="dk1"/>
              </a:buClr>
              <a:buSzPct val="100000"/>
              <a:buFont typeface="Arial"/>
              <a:buAutoNum type="arabicPeriod" startAt="10"/>
            </a:pPr>
            <a:r>
              <a:rPr b="0" i="0" lang="en-US" sz="1400" u="none" cap="none" strike="noStrike">
                <a:solidFill>
                  <a:schemeClr val="dk1"/>
                </a:solidFill>
                <a:latin typeface="Arial"/>
                <a:ea typeface="Arial"/>
                <a:cs typeface="Arial"/>
                <a:sym typeface="Arial"/>
              </a:rPr>
              <a:t>See 8.</a:t>
            </a:r>
          </a:p>
        </p:txBody>
      </p:sp>
      <p:pic>
        <p:nvPicPr>
          <p:cNvPr descr="state_diagram2.png" id="202" name="Shape 202"/>
          <p:cNvPicPr preferRelativeResize="0"/>
          <p:nvPr/>
        </p:nvPicPr>
        <p:blipFill rotWithShape="1">
          <a:blip r:embed="rId3">
            <a:alphaModFix/>
          </a:blip>
          <a:srcRect b="23042" l="14404" r="31544" t="8257"/>
          <a:stretch/>
        </p:blipFill>
        <p:spPr>
          <a:xfrm>
            <a:off x="5125600" y="2634875"/>
            <a:ext cx="3995700" cy="3951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Overview - F</a:t>
            </a:r>
            <a:r>
              <a:rPr lang="en-US"/>
              <a:t>low Diagram</a:t>
            </a:r>
          </a:p>
        </p:txBody>
      </p:sp>
      <p:sp>
        <p:nvSpPr>
          <p:cNvPr id="208" name="Shape 208"/>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209" name="Shape 209"/>
          <p:cNvSpPr txBox="1"/>
          <p:nvPr/>
        </p:nvSpPr>
        <p:spPr>
          <a:xfrm>
            <a:off x="7405125" y="0"/>
            <a:ext cx="1738799" cy="40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Amber</a:t>
            </a:r>
          </a:p>
        </p:txBody>
      </p:sp>
      <p:sp>
        <p:nvSpPr>
          <p:cNvPr id="210" name="Shape 210"/>
          <p:cNvSpPr txBox="1"/>
          <p:nvPr/>
        </p:nvSpPr>
        <p:spPr>
          <a:xfrm>
            <a:off x="5079475" y="1351675"/>
            <a:ext cx="2333400" cy="995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Flowchart detailing our mode of operations during the flight</a:t>
            </a:r>
          </a:p>
        </p:txBody>
      </p:sp>
      <p:pic>
        <p:nvPicPr>
          <p:cNvPr descr="software_flowchart (1).png" id="211" name="Shape 211"/>
          <p:cNvPicPr preferRelativeResize="0"/>
          <p:nvPr/>
        </p:nvPicPr>
        <p:blipFill rotWithShape="1">
          <a:blip r:embed="rId3">
            <a:alphaModFix/>
          </a:blip>
          <a:srcRect b="0" l="0" r="0" t="0"/>
          <a:stretch/>
        </p:blipFill>
        <p:spPr>
          <a:xfrm>
            <a:off x="246350" y="1059600"/>
            <a:ext cx="7983248" cy="5348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Configuration Space</a:t>
            </a:r>
          </a:p>
        </p:txBody>
      </p:sp>
      <p:sp>
        <p:nvSpPr>
          <p:cNvPr id="218" name="Shape 218"/>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19" name="Shape 219"/>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220" name="Shape 220"/>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The Configuration Space is in</a:t>
            </a:r>
            <a:r>
              <a:rPr lang="en-US" sz="1800">
                <a:solidFill>
                  <a:schemeClr val="dk1"/>
                </a:solidFill>
              </a:rPr>
              <a:t> </a:t>
            </a:r>
            <a:r>
              <a:rPr lang="en-US" sz="1900">
                <a:solidFill>
                  <a:schemeClr val="dk1"/>
                </a:solidFill>
              </a:rPr>
              <a:t>ℝ</a:t>
            </a:r>
            <a:r>
              <a:rPr baseline="30000" lang="en-US" sz="1800">
                <a:solidFill>
                  <a:schemeClr val="dk1"/>
                </a:solidFill>
              </a:rPr>
              <a:t>4</a:t>
            </a:r>
            <a:r>
              <a:rPr lang="en-US" sz="1800">
                <a:solidFill>
                  <a:schemeClr val="dk1"/>
                </a:solidFill>
              </a:rPr>
              <a:t>. </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It represents every possible configuration of the arm’s motors. </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Areas in the configuration space can be mapped to a single point in real space.</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A single point in the C-Space represents a valid configuration of the payload’s motors.</a:t>
            </a:r>
          </a:p>
        </p:txBody>
      </p:sp>
      <p:grpSp>
        <p:nvGrpSpPr>
          <p:cNvPr id="221" name="Shape 221"/>
          <p:cNvGrpSpPr/>
          <p:nvPr/>
        </p:nvGrpSpPr>
        <p:grpSpPr>
          <a:xfrm>
            <a:off x="1322325" y="2976525"/>
            <a:ext cx="5352425" cy="1949700"/>
            <a:chOff x="1322325" y="2976525"/>
            <a:chExt cx="5352425" cy="1949700"/>
          </a:xfrm>
        </p:grpSpPr>
        <p:sp>
          <p:nvSpPr>
            <p:cNvPr id="222" name="Shape 222"/>
            <p:cNvSpPr/>
            <p:nvPr/>
          </p:nvSpPr>
          <p:spPr>
            <a:xfrm>
              <a:off x="1322325" y="3383625"/>
              <a:ext cx="1568700" cy="1542600"/>
            </a:xfrm>
            <a:prstGeom prst="parallelogram">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3" name="Shape 223"/>
            <p:cNvSpPr/>
            <p:nvPr/>
          </p:nvSpPr>
          <p:spPr>
            <a:xfrm>
              <a:off x="5068950" y="3383625"/>
              <a:ext cx="1140900" cy="1542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4" name="Shape 224"/>
            <p:cNvSpPr/>
            <p:nvPr/>
          </p:nvSpPr>
          <p:spPr>
            <a:xfrm>
              <a:off x="2255750" y="3785500"/>
              <a:ext cx="311100" cy="311100"/>
            </a:xfrm>
            <a:prstGeom prst="doubleWave">
              <a:avLst>
                <a:gd fmla="val 6250" name="adj1"/>
                <a:gd fmla="val 0" name="adj2"/>
              </a:avLst>
            </a:prstGeom>
            <a:solidFill>
              <a:srgbClr val="9FC5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25" name="Shape 225"/>
            <p:cNvSpPr/>
            <p:nvPr/>
          </p:nvSpPr>
          <p:spPr>
            <a:xfrm>
              <a:off x="5289350" y="3979975"/>
              <a:ext cx="116700" cy="129600"/>
            </a:xfrm>
            <a:prstGeom prst="ellipse">
              <a:avLst/>
            </a:prstGeom>
            <a:solidFill>
              <a:srgbClr val="9FC5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26" name="Shape 226"/>
            <p:cNvCxnSpPr>
              <a:stCxn id="224" idx="3"/>
              <a:endCxn id="225" idx="2"/>
            </p:cNvCxnSpPr>
            <p:nvPr/>
          </p:nvCxnSpPr>
          <p:spPr>
            <a:xfrm>
              <a:off x="2566850" y="3941050"/>
              <a:ext cx="2722500" cy="103800"/>
            </a:xfrm>
            <a:prstGeom prst="straightConnector1">
              <a:avLst/>
            </a:prstGeom>
            <a:noFill/>
            <a:ln cap="flat" cmpd="sng" w="9525">
              <a:solidFill>
                <a:srgbClr val="38761D"/>
              </a:solidFill>
              <a:prstDash val="solid"/>
              <a:round/>
              <a:headEnd len="lg" w="lg" type="none"/>
              <a:tailEnd len="lg" w="lg" type="triangle"/>
            </a:ln>
          </p:spPr>
        </p:cxnSp>
        <p:sp>
          <p:nvSpPr>
            <p:cNvPr id="227" name="Shape 227"/>
            <p:cNvSpPr txBox="1"/>
            <p:nvPr/>
          </p:nvSpPr>
          <p:spPr>
            <a:xfrm>
              <a:off x="1659350" y="2976525"/>
              <a:ext cx="1503900" cy="407100"/>
            </a:xfrm>
            <a:prstGeom prst="rect">
              <a:avLst/>
            </a:prstGeom>
            <a:noFill/>
            <a:ln>
              <a:noFill/>
            </a:ln>
          </p:spPr>
          <p:txBody>
            <a:bodyPr anchorCtr="0" anchor="t" bIns="91425" lIns="91425" rIns="91425" tIns="91425">
              <a:noAutofit/>
            </a:bodyPr>
            <a:lstStyle/>
            <a:p>
              <a:pPr lvl="0">
                <a:spcBef>
                  <a:spcPts val="0"/>
                </a:spcBef>
                <a:buNone/>
              </a:pPr>
              <a:r>
                <a:rPr lang="en-US"/>
                <a:t>C-Space in </a:t>
              </a:r>
              <a:r>
                <a:rPr lang="en-US" sz="1900">
                  <a:solidFill>
                    <a:schemeClr val="dk1"/>
                  </a:solidFill>
                </a:rPr>
                <a:t>ℝ</a:t>
              </a:r>
              <a:r>
                <a:rPr baseline="30000" lang="en-US" sz="1800">
                  <a:solidFill>
                    <a:schemeClr val="dk1"/>
                  </a:solidFill>
                </a:rPr>
                <a:t>4</a:t>
              </a:r>
            </a:p>
          </p:txBody>
        </p:sp>
        <p:sp>
          <p:nvSpPr>
            <p:cNvPr id="228" name="Shape 228"/>
            <p:cNvSpPr txBox="1"/>
            <p:nvPr/>
          </p:nvSpPr>
          <p:spPr>
            <a:xfrm>
              <a:off x="4935950" y="2976525"/>
              <a:ext cx="1738800" cy="407100"/>
            </a:xfrm>
            <a:prstGeom prst="rect">
              <a:avLst/>
            </a:prstGeom>
            <a:noFill/>
            <a:ln>
              <a:noFill/>
            </a:ln>
          </p:spPr>
          <p:txBody>
            <a:bodyPr anchorCtr="0" anchor="t" bIns="91425" lIns="91425" rIns="91425" tIns="91425">
              <a:noAutofit/>
            </a:bodyPr>
            <a:lstStyle/>
            <a:p>
              <a:pPr lvl="0" rtl="0">
                <a:spcBef>
                  <a:spcPts val="0"/>
                </a:spcBef>
                <a:buNone/>
              </a:pPr>
              <a:r>
                <a:rPr lang="en-US"/>
                <a:t>Real s</a:t>
              </a:r>
              <a:r>
                <a:rPr lang="en-US"/>
                <a:t>pace in </a:t>
              </a:r>
              <a:r>
                <a:rPr lang="en-US" sz="1900">
                  <a:solidFill>
                    <a:schemeClr val="dk1"/>
                  </a:solidFill>
                </a:rPr>
                <a:t>ℝ</a:t>
              </a:r>
              <a:r>
                <a:rPr baseline="30000" lang="en-US" sz="1800">
                  <a:solidFill>
                    <a:schemeClr val="dk1"/>
                  </a:solidFill>
                </a:rPr>
                <a:t>3</a:t>
              </a:r>
            </a:p>
          </p:txBody>
        </p:sp>
        <p:sp>
          <p:nvSpPr>
            <p:cNvPr id="229" name="Shape 229"/>
            <p:cNvSpPr txBox="1"/>
            <p:nvPr/>
          </p:nvSpPr>
          <p:spPr>
            <a:xfrm>
              <a:off x="2994700" y="3383625"/>
              <a:ext cx="1738800" cy="557400"/>
            </a:xfrm>
            <a:prstGeom prst="rect">
              <a:avLst/>
            </a:prstGeom>
            <a:noFill/>
            <a:ln>
              <a:noFill/>
            </a:ln>
          </p:spPr>
          <p:txBody>
            <a:bodyPr anchorCtr="0" anchor="t" bIns="91425" lIns="91425" rIns="91425" tIns="91425">
              <a:noAutofit/>
            </a:bodyPr>
            <a:lstStyle/>
            <a:p>
              <a:pPr lvl="0">
                <a:spcBef>
                  <a:spcPts val="0"/>
                </a:spcBef>
                <a:buNone/>
              </a:pPr>
              <a:r>
                <a:rPr lang="en-US">
                  <a:solidFill>
                    <a:srgbClr val="38761D"/>
                  </a:solidFill>
                </a:rPr>
                <a:t>forward kinematics,</a:t>
              </a:r>
            </a:p>
            <a:p>
              <a:pPr lvl="0">
                <a:spcBef>
                  <a:spcPts val="0"/>
                </a:spcBef>
                <a:buNone/>
              </a:pPr>
              <a:r>
                <a:rPr lang="en-US">
                  <a:solidFill>
                    <a:srgbClr val="38761D"/>
                  </a:solidFill>
                </a:rPr>
                <a:t>easy to calculate</a:t>
              </a:r>
            </a:p>
          </p:txBody>
        </p:sp>
        <p:cxnSp>
          <p:nvCxnSpPr>
            <p:cNvPr id="230" name="Shape 230"/>
            <p:cNvCxnSpPr>
              <a:endCxn id="224" idx="2"/>
            </p:cNvCxnSpPr>
            <p:nvPr/>
          </p:nvCxnSpPr>
          <p:spPr>
            <a:xfrm rot="10800000">
              <a:off x="2411300" y="4077156"/>
              <a:ext cx="2895000" cy="13500"/>
            </a:xfrm>
            <a:prstGeom prst="straightConnector1">
              <a:avLst/>
            </a:prstGeom>
            <a:noFill/>
            <a:ln cap="flat" cmpd="sng" w="9525">
              <a:solidFill>
                <a:srgbClr val="990000"/>
              </a:solidFill>
              <a:prstDash val="solid"/>
              <a:round/>
              <a:headEnd len="lg" w="lg" type="none"/>
              <a:tailEnd len="lg" w="lg" type="triangle"/>
            </a:ln>
          </p:spPr>
        </p:cxnSp>
        <p:sp>
          <p:nvSpPr>
            <p:cNvPr id="231" name="Shape 231"/>
            <p:cNvSpPr txBox="1"/>
            <p:nvPr/>
          </p:nvSpPr>
          <p:spPr>
            <a:xfrm>
              <a:off x="2994700" y="4069425"/>
              <a:ext cx="1738800" cy="557400"/>
            </a:xfrm>
            <a:prstGeom prst="rect">
              <a:avLst/>
            </a:prstGeom>
            <a:noFill/>
            <a:ln>
              <a:noFill/>
            </a:ln>
          </p:spPr>
          <p:txBody>
            <a:bodyPr anchorCtr="0" anchor="t" bIns="91425" lIns="91425" rIns="91425" tIns="91425">
              <a:noAutofit/>
            </a:bodyPr>
            <a:lstStyle/>
            <a:p>
              <a:pPr lvl="0" rtl="0">
                <a:spcBef>
                  <a:spcPts val="0"/>
                </a:spcBef>
                <a:buNone/>
              </a:pPr>
              <a:r>
                <a:rPr lang="en-US">
                  <a:solidFill>
                    <a:srgbClr val="990000"/>
                  </a:solidFill>
                </a:rPr>
                <a:t>inverse</a:t>
              </a:r>
              <a:r>
                <a:rPr lang="en-US">
                  <a:solidFill>
                    <a:srgbClr val="990000"/>
                  </a:solidFill>
                </a:rPr>
                <a:t> kinematics,</a:t>
              </a:r>
            </a:p>
            <a:p>
              <a:pPr lvl="0" rtl="0">
                <a:spcBef>
                  <a:spcPts val="0"/>
                </a:spcBef>
                <a:buNone/>
              </a:pPr>
              <a:r>
                <a:rPr lang="en-US">
                  <a:solidFill>
                    <a:srgbClr val="990000"/>
                  </a:solidFill>
                </a:rPr>
                <a:t>hard to calculate</a:t>
              </a: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Gathering</a:t>
            </a:r>
            <a:r>
              <a:rPr lang="en-US"/>
              <a:t> C-Space Data</a:t>
            </a:r>
          </a:p>
        </p:txBody>
      </p:sp>
      <p:sp>
        <p:nvSpPr>
          <p:cNvPr id="238" name="Shape 238"/>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39" name="Shape 239"/>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240" name="Shape 240"/>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Every valid configuration of the payload’s motors must be mapped in the C-Space.</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Set Up:</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Line the payload surfaces with foam board to create a buffer of forbidden space around the hardware</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Attach the three back-driveable motors to the arm joints</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Wire the motors to the Arduino UNO</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Receive the theta values from the UNO to the computer</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Method:</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Run the motors through every valid configuration</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Copy the values from the Arduino Serial interface to a file to save the values because that’s the easiest way to do it</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Parse the data and fill out the 4D array of the CSpace</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Code:</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The code can be found at: https://github.com/balesh2/SeniorDesign/blob/master/code/CSpace/CSpace_Mapping/CSpace_Mapping.ino</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Creating the C-Space</a:t>
            </a:r>
          </a:p>
        </p:txBody>
      </p:sp>
      <p:sp>
        <p:nvSpPr>
          <p:cNvPr id="247" name="Shape 247"/>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48" name="Shape 248"/>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249" name="Shape 249"/>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The parser is responsible for reading in all the valid configurations of motors that will make up the C-Space, then converting them into a 4D array of motor positions.</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Input: ./test1/data1 - a file of valid motor configurations</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Output: ./cspace - a file containing the C-Space as a single line of boolean data representing a 37x37x37x37 array.</a:t>
            </a:r>
          </a:p>
          <a:p>
            <a:pPr indent="-342900" lvl="0" marL="457200" marR="0" rtl="0" algn="l">
              <a:lnSpc>
                <a:spcPct val="100000"/>
              </a:lnSpc>
              <a:spcBef>
                <a:spcPts val="0"/>
              </a:spcBef>
              <a:spcAft>
                <a:spcPts val="0"/>
              </a:spcAft>
              <a:buClr>
                <a:schemeClr val="dk1"/>
              </a:buClr>
              <a:buSzPct val="100000"/>
              <a:buFont typeface="Arial"/>
              <a:buChar char="●"/>
            </a:pPr>
            <a:r>
              <a:rPr lang="en-US" sz="1800">
                <a:solidFill>
                  <a:schemeClr val="dk1"/>
                </a:solidFill>
              </a:rPr>
              <a:t>Method:</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Read in a valid motor configuration by reading and saving four lines then discarding one to get four motor values and a semicolon</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Convert the values to positive degree form (i.e. -10 to 350)</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Convert the values from degrees to array indices (floor of val/10)</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Mark that location in the C-Space as valid</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Code:</a:t>
            </a:r>
          </a:p>
          <a:p>
            <a:pPr indent="-342900" lvl="1" marL="914400" marR="0" rtl="0" algn="l">
              <a:lnSpc>
                <a:spcPct val="100000"/>
              </a:lnSpc>
              <a:spcBef>
                <a:spcPts val="0"/>
              </a:spcBef>
              <a:spcAft>
                <a:spcPts val="0"/>
              </a:spcAft>
              <a:buClr>
                <a:schemeClr val="dk1"/>
              </a:buClr>
              <a:buSzPct val="100000"/>
              <a:buAutoNum type="alphaLcPeriod"/>
            </a:pPr>
            <a:r>
              <a:rPr lang="en-US" sz="1800">
                <a:solidFill>
                  <a:schemeClr val="dk1"/>
                </a:solidFill>
              </a:rPr>
              <a:t>The code can be found at: </a:t>
            </a:r>
          </a:p>
          <a:p>
            <a:pPr indent="0" lvl="0" marL="457200" marR="0" rtl="0" algn="l">
              <a:lnSpc>
                <a:spcPct val="100000"/>
              </a:lnSpc>
              <a:spcBef>
                <a:spcPts val="0"/>
              </a:spcBef>
              <a:spcAft>
                <a:spcPts val="0"/>
              </a:spcAft>
              <a:buNone/>
            </a:pPr>
            <a:r>
              <a:rPr lang="en-US" sz="1800">
                <a:solidFill>
                  <a:schemeClr val="dk1"/>
                </a:solidFill>
              </a:rPr>
              <a:t>https://github.com/balesh2/SeniorDesign/blob/master/code/CSpace/parser.cpp</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x="0" y="0"/>
          <a:ext cx="0" cy="0"/>
          <a:chOff x="0" y="0"/>
          <a:chExt cx="0" cy="0"/>
        </a:xfrm>
      </p:grpSpPr>
      <p:sp>
        <p:nvSpPr>
          <p:cNvPr id="255" name="Shape 255"/>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Pathing and Automation</a:t>
            </a:r>
          </a:p>
        </p:txBody>
      </p:sp>
      <p:sp>
        <p:nvSpPr>
          <p:cNvPr id="256" name="Shape 256"/>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57" name="Shape 257"/>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258" name="Shape 258"/>
          <p:cNvSpPr txBox="1"/>
          <p:nvPr/>
        </p:nvSpPr>
        <p:spPr>
          <a:xfrm>
            <a:off x="375950" y="1219200"/>
            <a:ext cx="7853400" cy="19167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US" sz="1800">
                <a:solidFill>
                  <a:schemeClr val="dk1"/>
                </a:solidFill>
              </a:rPr>
              <a:t>Pathing and automation is the section of the code responsible for creating collision-free paths for the arm and moving the arm along the generated paths.</a:t>
            </a:r>
          </a:p>
          <a:p>
            <a:pPr lvl="0" marR="0" rtl="0" algn="l">
              <a:lnSpc>
                <a:spcPct val="100000"/>
              </a:lnSpc>
              <a:spcBef>
                <a:spcPts val="0"/>
              </a:spcBef>
              <a:spcAft>
                <a:spcPts val="0"/>
              </a:spcAft>
              <a:buNone/>
            </a:pPr>
            <a:r>
              <a:t/>
            </a:r>
            <a:endParaRPr sz="1800">
              <a:solidFill>
                <a:schemeClr val="dk1"/>
              </a:solidFill>
            </a:endParaRPr>
          </a:p>
          <a:p>
            <a:pPr lvl="0" marR="0" rtl="0" algn="l">
              <a:lnSpc>
                <a:spcPct val="100000"/>
              </a:lnSpc>
              <a:spcBef>
                <a:spcPts val="0"/>
              </a:spcBef>
              <a:spcAft>
                <a:spcPts val="0"/>
              </a:spcAft>
              <a:buNone/>
            </a:pPr>
            <a:r>
              <a:rPr lang="en-US" sz="1800" u="sng">
                <a:solidFill>
                  <a:schemeClr val="dk1"/>
                </a:solidFill>
              </a:rPr>
              <a:t>Input:</a:t>
            </a:r>
            <a:r>
              <a:rPr lang="en-US" sz="1800">
                <a:solidFill>
                  <a:schemeClr val="dk1"/>
                </a:solidFill>
              </a:rPr>
              <a:t> IR4 Configuration Space, list of target points.</a:t>
            </a:r>
          </a:p>
          <a:p>
            <a:pPr lvl="0" marR="0" rtl="0" algn="l">
              <a:lnSpc>
                <a:spcPct val="100000"/>
              </a:lnSpc>
              <a:spcBef>
                <a:spcPts val="0"/>
              </a:spcBef>
              <a:spcAft>
                <a:spcPts val="0"/>
              </a:spcAft>
              <a:buNone/>
            </a:pPr>
            <a:r>
              <a:rPr lang="en-US" sz="1800" u="sng">
                <a:solidFill>
                  <a:schemeClr val="dk1"/>
                </a:solidFill>
              </a:rPr>
              <a:t>Output:</a:t>
            </a:r>
            <a:r>
              <a:rPr lang="en-US" sz="1800">
                <a:solidFill>
                  <a:schemeClr val="dk1"/>
                </a:solidFill>
              </a:rPr>
              <a:t> Moving the arm from one target point to the next without collisions.</a:t>
            </a:r>
          </a:p>
        </p:txBody>
      </p:sp>
      <p:sp>
        <p:nvSpPr>
          <p:cNvPr id="259" name="Shape 259"/>
          <p:cNvSpPr/>
          <p:nvPr/>
        </p:nvSpPr>
        <p:spPr>
          <a:xfrm>
            <a:off x="2321962" y="3553575"/>
            <a:ext cx="2250000" cy="5928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sz="1200"/>
              <a:t>Convert target points from real space to IR4 C-Space</a:t>
            </a:r>
          </a:p>
        </p:txBody>
      </p:sp>
      <p:sp>
        <p:nvSpPr>
          <p:cNvPr id="260" name="Shape 260"/>
          <p:cNvSpPr/>
          <p:nvPr/>
        </p:nvSpPr>
        <p:spPr>
          <a:xfrm>
            <a:off x="1193287" y="3669425"/>
            <a:ext cx="1128600" cy="407100"/>
          </a:xfrm>
          <a:prstGeom prst="rightArrow">
            <a:avLst>
              <a:gd fmla="val 50000" name="adj1"/>
              <a:gd fmla="val 50000" name="adj2"/>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US" sz="1200"/>
              <a:t>target points</a:t>
            </a:r>
          </a:p>
        </p:txBody>
      </p:sp>
      <p:sp>
        <p:nvSpPr>
          <p:cNvPr id="261" name="Shape 261"/>
          <p:cNvSpPr/>
          <p:nvPr/>
        </p:nvSpPr>
        <p:spPr>
          <a:xfrm>
            <a:off x="3244912" y="4146375"/>
            <a:ext cx="404100" cy="754500"/>
          </a:xfrm>
          <a:prstGeom prst="downArrow">
            <a:avLst>
              <a:gd fmla="val 50000" name="adj1"/>
              <a:gd fmla="val 50000" name="adj2"/>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2" name="Shape 262"/>
          <p:cNvSpPr/>
          <p:nvPr/>
        </p:nvSpPr>
        <p:spPr>
          <a:xfrm>
            <a:off x="2321962" y="4925175"/>
            <a:ext cx="2250000" cy="592800"/>
          </a:xfrm>
          <a:prstGeom prst="rect">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1200"/>
              <a:t>Dijkstra’s Algorithm from current position to target</a:t>
            </a:r>
          </a:p>
        </p:txBody>
      </p:sp>
      <p:sp>
        <p:nvSpPr>
          <p:cNvPr id="263" name="Shape 263"/>
          <p:cNvSpPr/>
          <p:nvPr/>
        </p:nvSpPr>
        <p:spPr>
          <a:xfrm>
            <a:off x="1193287" y="5041025"/>
            <a:ext cx="1128600" cy="407100"/>
          </a:xfrm>
          <a:prstGeom prst="rightArrow">
            <a:avLst>
              <a:gd fmla="val 50000" name="adj1"/>
              <a:gd fmla="val 50000" name="adj2"/>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1200"/>
              <a:t>C-Space</a:t>
            </a:r>
          </a:p>
        </p:txBody>
      </p:sp>
      <p:sp>
        <p:nvSpPr>
          <p:cNvPr id="264" name="Shape 264"/>
          <p:cNvSpPr txBox="1"/>
          <p:nvPr/>
        </p:nvSpPr>
        <p:spPr>
          <a:xfrm>
            <a:off x="3345937" y="4271075"/>
            <a:ext cx="2250000" cy="237600"/>
          </a:xfrm>
          <a:prstGeom prst="rect">
            <a:avLst/>
          </a:prstGeom>
          <a:noFill/>
          <a:ln>
            <a:noFill/>
          </a:ln>
        </p:spPr>
        <p:txBody>
          <a:bodyPr anchorCtr="0" anchor="t" bIns="91425" lIns="91425" rIns="91425" tIns="91425">
            <a:noAutofit/>
          </a:bodyPr>
          <a:lstStyle/>
          <a:p>
            <a:pPr lvl="0" algn="ctr">
              <a:spcBef>
                <a:spcPts val="0"/>
              </a:spcBef>
              <a:buNone/>
            </a:pPr>
            <a:r>
              <a:rPr lang="en-US" sz="1200"/>
              <a:t>target points in C-Space</a:t>
            </a:r>
          </a:p>
        </p:txBody>
      </p:sp>
      <p:sp>
        <p:nvSpPr>
          <p:cNvPr id="265" name="Shape 265"/>
          <p:cNvSpPr/>
          <p:nvPr/>
        </p:nvSpPr>
        <p:spPr>
          <a:xfrm>
            <a:off x="4572037" y="5018025"/>
            <a:ext cx="1128600" cy="407100"/>
          </a:xfrm>
          <a:prstGeom prst="rightArrow">
            <a:avLst>
              <a:gd fmla="val 50000" name="adj1"/>
              <a:gd fmla="val 50000" name="adj2"/>
            </a:avLst>
          </a:prstGeom>
          <a:solidFill>
            <a:srgbClr val="FFFFF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US" sz="1200"/>
              <a:t>path</a:t>
            </a:r>
          </a:p>
        </p:txBody>
      </p:sp>
      <p:sp>
        <p:nvSpPr>
          <p:cNvPr id="266" name="Shape 266"/>
          <p:cNvSpPr/>
          <p:nvPr/>
        </p:nvSpPr>
        <p:spPr>
          <a:xfrm>
            <a:off x="5700712" y="4948175"/>
            <a:ext cx="2250000" cy="592800"/>
          </a:xfrm>
          <a:prstGeom prst="rect">
            <a:avLst/>
          </a:prstGeom>
          <a:solidFill>
            <a:srgbClr val="FFFFFF"/>
          </a:solidFill>
          <a:ln cap="flat" cmpd="sng" w="9525">
            <a:solidFill>
              <a:schemeClr val="dk2"/>
            </a:solidFill>
            <a:prstDash val="lgDash"/>
            <a:round/>
            <a:headEnd len="med" w="med" type="none"/>
            <a:tailEnd len="med" w="med" type="none"/>
          </a:ln>
        </p:spPr>
        <p:txBody>
          <a:bodyPr anchorCtr="0" anchor="ctr" bIns="91425" lIns="91425" rIns="91425" tIns="91425">
            <a:noAutofit/>
          </a:bodyPr>
          <a:lstStyle/>
          <a:p>
            <a:pPr lvl="0">
              <a:spcBef>
                <a:spcPts val="0"/>
              </a:spcBef>
              <a:buNone/>
            </a:pPr>
            <a:r>
              <a:rPr lang="en-US" sz="1200"/>
              <a:t>Move arm along path</a:t>
            </a:r>
          </a:p>
          <a:p>
            <a:pPr lvl="0" rtl="0">
              <a:spcBef>
                <a:spcPts val="0"/>
              </a:spcBef>
              <a:buNone/>
            </a:pPr>
            <a:r>
              <a:rPr lang="en-US" sz="1200"/>
              <a:t>(on orbit)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Converting Target Points</a:t>
            </a:r>
          </a:p>
        </p:txBody>
      </p:sp>
      <p:sp>
        <p:nvSpPr>
          <p:cNvPr id="273" name="Shape 273"/>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74" name="Shape 274"/>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275" name="Shape 275"/>
          <p:cNvSpPr txBox="1"/>
          <p:nvPr/>
        </p:nvSpPr>
        <p:spPr>
          <a:xfrm>
            <a:off x="388925" y="3435000"/>
            <a:ext cx="7840500" cy="2606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US" sz="1800" u="sng">
                <a:solidFill>
                  <a:schemeClr val="dk1"/>
                </a:solidFill>
              </a:rPr>
              <a:t>Pseudocode: </a:t>
            </a:r>
          </a:p>
          <a:p>
            <a:pPr lvl="0" marR="0" rtl="0" algn="l">
              <a:lnSpc>
                <a:spcPct val="100000"/>
              </a:lnSpc>
              <a:spcBef>
                <a:spcPts val="0"/>
              </a:spcBef>
              <a:spcAft>
                <a:spcPts val="0"/>
              </a:spcAft>
              <a:buClr>
                <a:schemeClr val="dk1"/>
              </a:buClr>
              <a:buSzPct val="91666"/>
              <a:buFont typeface="Arial"/>
              <a:buNone/>
            </a:pPr>
            <a:r>
              <a:rPr lang="en-US" sz="1200">
                <a:solidFill>
                  <a:schemeClr val="dk1"/>
                </a:solidFill>
                <a:latin typeface="Ubuntu Mono"/>
                <a:ea typeface="Ubuntu Mono"/>
                <a:cs typeface="Ubuntu Mono"/>
                <a:sym typeface="Ubuntu Mono"/>
              </a:rPr>
              <a:t>For each point in list of target points {</a:t>
            </a:r>
          </a:p>
          <a:p>
            <a:pPr lvl="0" marR="0" rtl="0" algn="l">
              <a:lnSpc>
                <a:spcPct val="100000"/>
              </a:lnSpc>
              <a:spcBef>
                <a:spcPts val="0"/>
              </a:spcBef>
              <a:spcAft>
                <a:spcPts val="0"/>
              </a:spcAft>
              <a:buClr>
                <a:schemeClr val="dk1"/>
              </a:buClr>
              <a:buSzPct val="91666"/>
              <a:buFont typeface="Arial"/>
              <a:buNone/>
            </a:pPr>
            <a:r>
              <a:rPr lang="en-US" sz="1200">
                <a:solidFill>
                  <a:schemeClr val="dk1"/>
                </a:solidFill>
                <a:latin typeface="Ubuntu Mono"/>
                <a:ea typeface="Ubuntu Mono"/>
                <a:cs typeface="Ubuntu Mono"/>
                <a:sym typeface="Ubuntu Mono"/>
              </a:rPr>
              <a:t>	a = first element in list of targets (remove from list)</a:t>
            </a:r>
          </a:p>
          <a:p>
            <a:pPr lvl="0" marR="0" rtl="0" algn="l">
              <a:lnSpc>
                <a:spcPct val="100000"/>
              </a:lnSpc>
              <a:spcBef>
                <a:spcPts val="0"/>
              </a:spcBef>
              <a:spcAft>
                <a:spcPts val="0"/>
              </a:spcAft>
              <a:buClr>
                <a:schemeClr val="dk1"/>
              </a:buClr>
              <a:buSzPct val="91666"/>
              <a:buFont typeface="Arial"/>
              <a:buNone/>
            </a:pPr>
            <a:r>
              <a:rPr lang="en-US" sz="1200">
                <a:solidFill>
                  <a:schemeClr val="dk1"/>
                </a:solidFill>
                <a:latin typeface="Ubuntu Mono"/>
                <a:ea typeface="Ubuntu Mono"/>
                <a:cs typeface="Ubuntu Mono"/>
                <a:sym typeface="Ubuntu Mono"/>
              </a:rPr>
              <a:t>	create list of 4D points l[]</a:t>
            </a:r>
          </a:p>
          <a:p>
            <a:pPr lvl="0" marR="0" rtl="0" algn="l">
              <a:lnSpc>
                <a:spcPct val="100000"/>
              </a:lnSpc>
              <a:spcBef>
                <a:spcPts val="0"/>
              </a:spcBef>
              <a:spcAft>
                <a:spcPts val="0"/>
              </a:spcAft>
              <a:buClr>
                <a:schemeClr val="dk1"/>
              </a:buClr>
              <a:buFont typeface="Arial"/>
              <a:buNone/>
            </a:pPr>
            <a:r>
              <a:t/>
            </a:r>
            <a:endParaRPr sz="1200">
              <a:solidFill>
                <a:schemeClr val="dk1"/>
              </a:solidFill>
              <a:latin typeface="Ubuntu Mono"/>
              <a:ea typeface="Ubuntu Mono"/>
              <a:cs typeface="Ubuntu Mono"/>
              <a:sym typeface="Ubuntu Mono"/>
            </a:endParaRPr>
          </a:p>
          <a:p>
            <a:pPr lvl="0" marR="0" rtl="0" algn="l">
              <a:lnSpc>
                <a:spcPct val="100000"/>
              </a:lnSpc>
              <a:spcBef>
                <a:spcPts val="0"/>
              </a:spcBef>
              <a:spcAft>
                <a:spcPts val="0"/>
              </a:spcAft>
              <a:buClr>
                <a:schemeClr val="dk1"/>
              </a:buClr>
              <a:buSzPct val="91666"/>
              <a:buFont typeface="Arial"/>
              <a:buNone/>
            </a:pPr>
            <a:r>
              <a:rPr lang="en-US" sz="1200">
                <a:solidFill>
                  <a:schemeClr val="dk1"/>
                </a:solidFill>
                <a:latin typeface="Ubuntu Mono"/>
                <a:ea typeface="Ubuntu Mono"/>
                <a:cs typeface="Ubuntu Mono"/>
                <a:sym typeface="Ubuntu Mono"/>
              </a:rPr>
              <a:t>	inverse kinematics on a, store each possibility in l[]</a:t>
            </a:r>
          </a:p>
          <a:p>
            <a:pPr lvl="0" marR="0" rtl="0" algn="l">
              <a:lnSpc>
                <a:spcPct val="100000"/>
              </a:lnSpc>
              <a:spcBef>
                <a:spcPts val="0"/>
              </a:spcBef>
              <a:spcAft>
                <a:spcPts val="0"/>
              </a:spcAft>
              <a:buClr>
                <a:schemeClr val="dk1"/>
              </a:buClr>
              <a:buSzPct val="91666"/>
              <a:buFont typeface="Arial"/>
              <a:buNone/>
            </a:pPr>
            <a:r>
              <a:rPr lang="en-US" sz="1200">
                <a:solidFill>
                  <a:schemeClr val="dk1"/>
                </a:solidFill>
                <a:latin typeface="Ubuntu Mono"/>
                <a:ea typeface="Ubuntu Mono"/>
                <a:cs typeface="Ubuntu Mono"/>
                <a:sym typeface="Ubuntu Mono"/>
              </a:rPr>
              <a:t>}</a:t>
            </a:r>
          </a:p>
          <a:p>
            <a:pPr lvl="0" marR="0" rtl="0" algn="l">
              <a:lnSpc>
                <a:spcPct val="100000"/>
              </a:lnSpc>
              <a:spcBef>
                <a:spcPts val="0"/>
              </a:spcBef>
              <a:spcAft>
                <a:spcPts val="0"/>
              </a:spcAft>
              <a:buNone/>
            </a:pPr>
            <a:r>
              <a:t/>
            </a:r>
            <a:endParaRPr sz="1800">
              <a:solidFill>
                <a:schemeClr val="dk1"/>
              </a:solidFill>
            </a:endParaRPr>
          </a:p>
        </p:txBody>
      </p:sp>
      <p:sp>
        <p:nvSpPr>
          <p:cNvPr id="276" name="Shape 276"/>
          <p:cNvSpPr txBox="1"/>
          <p:nvPr/>
        </p:nvSpPr>
        <p:spPr>
          <a:xfrm>
            <a:off x="388925" y="1088975"/>
            <a:ext cx="8229600" cy="2414100"/>
          </a:xfrm>
          <a:prstGeom prst="rect">
            <a:avLst/>
          </a:prstGeom>
          <a:noFill/>
          <a:ln>
            <a:noFill/>
          </a:ln>
        </p:spPr>
        <p:txBody>
          <a:bodyPr anchorCtr="0" anchor="t" bIns="91425" lIns="91425" rIns="91425" tIns="91425">
            <a:noAutofit/>
          </a:bodyPr>
          <a:lstStyle/>
          <a:p>
            <a:pPr lvl="0">
              <a:spcBef>
                <a:spcPts val="0"/>
              </a:spcBef>
              <a:buClr>
                <a:schemeClr val="dk1"/>
              </a:buClr>
              <a:buSzPct val="61111"/>
              <a:buFont typeface="Arial"/>
              <a:buNone/>
            </a:pPr>
            <a:r>
              <a:rPr lang="en-US" sz="1800">
                <a:solidFill>
                  <a:schemeClr val="dk1"/>
                </a:solidFill>
              </a:rPr>
              <a:t>The target positions for the arm must be converted from their original format representing real space into a list of corresponding points in the C-Space.</a:t>
            </a:r>
          </a:p>
          <a:p>
            <a:pPr lvl="0">
              <a:spcBef>
                <a:spcPts val="0"/>
              </a:spcBef>
              <a:buClr>
                <a:schemeClr val="dk1"/>
              </a:buClr>
              <a:buFont typeface="Arial"/>
              <a:buNone/>
            </a:pPr>
            <a:r>
              <a:t/>
            </a:r>
            <a:endParaRPr sz="1800">
              <a:solidFill>
                <a:schemeClr val="dk1"/>
              </a:solidFill>
            </a:endParaRPr>
          </a:p>
          <a:p>
            <a:pPr lvl="0">
              <a:spcBef>
                <a:spcPts val="0"/>
              </a:spcBef>
              <a:buClr>
                <a:schemeClr val="dk1"/>
              </a:buClr>
              <a:buSzPct val="61111"/>
              <a:buFont typeface="Arial"/>
              <a:buNone/>
            </a:pPr>
            <a:r>
              <a:rPr lang="en-US" sz="1800" u="sng">
                <a:solidFill>
                  <a:schemeClr val="dk1"/>
                </a:solidFill>
              </a:rPr>
              <a:t>Input:</a:t>
            </a:r>
            <a:r>
              <a:rPr lang="en-US" sz="1800">
                <a:solidFill>
                  <a:schemeClr val="dk1"/>
                </a:solidFill>
              </a:rPr>
              <a:t> List of target points in real space</a:t>
            </a:r>
          </a:p>
          <a:p>
            <a:pPr lvl="0">
              <a:spcBef>
                <a:spcPts val="0"/>
              </a:spcBef>
              <a:buClr>
                <a:schemeClr val="dk1"/>
              </a:buClr>
              <a:buSzPct val="61111"/>
              <a:buFont typeface="Arial"/>
              <a:buNone/>
            </a:pPr>
            <a:r>
              <a:rPr lang="en-US" sz="1800" u="sng">
                <a:solidFill>
                  <a:schemeClr val="dk1"/>
                </a:solidFill>
              </a:rPr>
              <a:t>Output:</a:t>
            </a:r>
            <a:r>
              <a:rPr lang="en-US" sz="1800">
                <a:solidFill>
                  <a:schemeClr val="dk1"/>
                </a:solidFill>
              </a:rPr>
              <a:t> List of( list of target points in configuration space in </a:t>
            </a:r>
            <a:r>
              <a:rPr lang="en-US" sz="1900">
                <a:solidFill>
                  <a:schemeClr val="dk1"/>
                </a:solidFill>
              </a:rPr>
              <a:t>ℝ</a:t>
            </a:r>
            <a:r>
              <a:rPr baseline="30000" lang="en-US" sz="1800">
                <a:solidFill>
                  <a:schemeClr val="dk1"/>
                </a:solidFill>
              </a:rPr>
              <a:t>4</a:t>
            </a:r>
            <a:r>
              <a:rPr lang="en-US" sz="1800">
                <a:solidFill>
                  <a:schemeClr val="dk1"/>
                </a:solidFill>
              </a:rPr>
              <a:t>)</a:t>
            </a:r>
          </a:p>
          <a:p>
            <a:pPr lvl="0">
              <a:spcBef>
                <a:spcPts val="0"/>
              </a:spcBef>
              <a:buClr>
                <a:schemeClr val="dk1"/>
              </a:buClr>
              <a:buSzPct val="61111"/>
              <a:buFont typeface="Arial"/>
              <a:buNone/>
            </a:pPr>
            <a:r>
              <a:rPr lang="en-US" sz="1800" u="sng">
                <a:solidFill>
                  <a:schemeClr val="dk1"/>
                </a:solidFill>
              </a:rPr>
              <a:t>Code: </a:t>
            </a:r>
            <a:r>
              <a:rPr lang="en-US" sz="1800">
                <a:solidFill>
                  <a:schemeClr val="dk1"/>
                </a:solidFill>
              </a:rPr>
              <a:t>https://github.com/balesh2/tree/master/code/CSpace/convert.cpp</a:t>
            </a:r>
          </a:p>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Dijkstra’s Algorithm</a:t>
            </a:r>
          </a:p>
        </p:txBody>
      </p:sp>
      <p:sp>
        <p:nvSpPr>
          <p:cNvPr id="283" name="Shape 283"/>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84" name="Shape 284"/>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285" name="Shape 285"/>
          <p:cNvSpPr txBox="1"/>
          <p:nvPr/>
        </p:nvSpPr>
        <p:spPr>
          <a:xfrm>
            <a:off x="388925" y="3669000"/>
            <a:ext cx="7840500" cy="2372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US" sz="1800" u="sng">
                <a:solidFill>
                  <a:schemeClr val="dk1"/>
                </a:solidFill>
              </a:rPr>
              <a:t>Pseudocode: [2]</a:t>
            </a:r>
          </a:p>
          <a:p>
            <a:pPr lvl="0" marR="0" rtl="0" algn="l">
              <a:lnSpc>
                <a:spcPct val="100000"/>
              </a:lnSpc>
              <a:spcBef>
                <a:spcPts val="0"/>
              </a:spcBef>
              <a:spcAft>
                <a:spcPts val="0"/>
              </a:spcAft>
              <a:buClr>
                <a:schemeClr val="dk1"/>
              </a:buClr>
              <a:buSzPct val="91666"/>
              <a:buFont typeface="Arial"/>
              <a:buNone/>
            </a:pPr>
            <a:r>
              <a:rPr lang="en-US" sz="1200">
                <a:solidFill>
                  <a:schemeClr val="dk1"/>
                </a:solidFill>
                <a:latin typeface="Ubuntu Mono"/>
                <a:ea typeface="Ubuntu Mono"/>
                <a:cs typeface="Ubuntu Mono"/>
                <a:sym typeface="Ubuntu Mono"/>
              </a:rPr>
              <a:t>function A*(start, goal) {</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closedSet := {} //set of nodes already evaluated</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openSet := {start} //set of known nodes</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cameFrom := the empty map //map of previous steps</a:t>
            </a:r>
          </a:p>
          <a:p>
            <a:pPr lvl="0" marR="0" rtl="0" algn="l">
              <a:lnSpc>
                <a:spcPct val="100000"/>
              </a:lnSpc>
              <a:spcBef>
                <a:spcPts val="0"/>
              </a:spcBef>
              <a:spcAft>
                <a:spcPts val="0"/>
              </a:spcAft>
              <a:buNone/>
            </a:pPr>
            <a:r>
              <a:t/>
            </a:r>
            <a:endParaRPr sz="1200">
              <a:solidFill>
                <a:schemeClr val="dk1"/>
              </a:solidFill>
              <a:latin typeface="Ubuntu Mono"/>
              <a:ea typeface="Ubuntu Mono"/>
              <a:cs typeface="Ubuntu Mono"/>
              <a:sym typeface="Ubuntu Mono"/>
            </a:endParaRP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gScore := map with default value of Infinity //cost from start to current</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gScore[start] := 0 //cost of going from start to start</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fScore := map with default value of Infinity //cost from start to end</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fScore[start] := heuristic_cost_estimate(start, goal) //start cost is heuristic</a:t>
            </a:r>
          </a:p>
          <a:p>
            <a:pPr lvl="0" marR="0" rtl="0" algn="l">
              <a:lnSpc>
                <a:spcPct val="100000"/>
              </a:lnSpc>
              <a:spcBef>
                <a:spcPts val="0"/>
              </a:spcBef>
              <a:spcAft>
                <a:spcPts val="0"/>
              </a:spcAft>
              <a:buClr>
                <a:schemeClr val="dk1"/>
              </a:buClr>
              <a:buFont typeface="Arial"/>
              <a:buNone/>
            </a:pPr>
            <a:r>
              <a:t/>
            </a:r>
            <a:endParaRPr sz="1800">
              <a:solidFill>
                <a:schemeClr val="dk1"/>
              </a:solidFill>
            </a:endParaRPr>
          </a:p>
          <a:p>
            <a:pPr lvl="0" marR="0" rtl="0" algn="l">
              <a:lnSpc>
                <a:spcPct val="100000"/>
              </a:lnSpc>
              <a:spcBef>
                <a:spcPts val="0"/>
              </a:spcBef>
              <a:spcAft>
                <a:spcPts val="0"/>
              </a:spcAft>
              <a:buNone/>
            </a:pPr>
            <a:r>
              <a:t/>
            </a:r>
            <a:endParaRPr sz="1800">
              <a:solidFill>
                <a:schemeClr val="dk1"/>
              </a:solidFill>
            </a:endParaRPr>
          </a:p>
        </p:txBody>
      </p:sp>
      <p:grpSp>
        <p:nvGrpSpPr>
          <p:cNvPr id="286" name="Shape 286"/>
          <p:cNvGrpSpPr/>
          <p:nvPr/>
        </p:nvGrpSpPr>
        <p:grpSpPr>
          <a:xfrm>
            <a:off x="6081025" y="1219200"/>
            <a:ext cx="2489100" cy="2606400"/>
            <a:chOff x="3571875" y="2428875"/>
            <a:chExt cx="2489100" cy="2606400"/>
          </a:xfrm>
        </p:grpSpPr>
        <p:pic>
          <p:nvPicPr>
            <p:cNvPr descr="Astar_progress_animation.gif" id="287" name="Shape 287"/>
            <p:cNvPicPr preferRelativeResize="0"/>
            <p:nvPr/>
          </p:nvPicPr>
          <p:blipFill>
            <a:blip r:embed="rId3">
              <a:alphaModFix/>
            </a:blip>
            <a:stretch>
              <a:fillRect/>
            </a:stretch>
          </p:blipFill>
          <p:spPr>
            <a:xfrm>
              <a:off x="3571875" y="2428875"/>
              <a:ext cx="2199300" cy="2199300"/>
            </a:xfrm>
            <a:prstGeom prst="rect">
              <a:avLst/>
            </a:prstGeom>
            <a:noFill/>
            <a:ln>
              <a:noFill/>
            </a:ln>
          </p:spPr>
        </p:pic>
        <p:sp>
          <p:nvSpPr>
            <p:cNvPr id="288" name="Shape 288"/>
            <p:cNvSpPr txBox="1"/>
            <p:nvPr/>
          </p:nvSpPr>
          <p:spPr>
            <a:xfrm>
              <a:off x="3571875" y="4628175"/>
              <a:ext cx="2489100" cy="407100"/>
            </a:xfrm>
            <a:prstGeom prst="rect">
              <a:avLst/>
            </a:prstGeom>
            <a:noFill/>
            <a:ln>
              <a:noFill/>
            </a:ln>
          </p:spPr>
          <p:txBody>
            <a:bodyPr anchorCtr="0" anchor="t" bIns="91425" lIns="91425" rIns="91425" tIns="91425">
              <a:noAutofit/>
            </a:bodyPr>
            <a:lstStyle/>
            <a:p>
              <a:pPr lvl="0" rtl="0">
                <a:spcBef>
                  <a:spcPts val="0"/>
                </a:spcBef>
                <a:buNone/>
              </a:pPr>
              <a:r>
                <a:rPr lang="en-US"/>
                <a:t>A* Progress Animation [1]</a:t>
              </a:r>
            </a:p>
          </p:txBody>
        </p:sp>
      </p:grpSp>
      <p:sp>
        <p:nvSpPr>
          <p:cNvPr id="289" name="Shape 289"/>
          <p:cNvSpPr txBox="1"/>
          <p:nvPr/>
        </p:nvSpPr>
        <p:spPr>
          <a:xfrm>
            <a:off x="388925" y="1088975"/>
            <a:ext cx="5692200" cy="2372400"/>
          </a:xfrm>
          <a:prstGeom prst="rect">
            <a:avLst/>
          </a:prstGeom>
          <a:noFill/>
          <a:ln>
            <a:noFill/>
          </a:ln>
        </p:spPr>
        <p:txBody>
          <a:bodyPr anchorCtr="0" anchor="t" bIns="91425" lIns="91425" rIns="91425" tIns="91425">
            <a:noAutofit/>
          </a:bodyPr>
          <a:lstStyle/>
          <a:p>
            <a:pPr lvl="0" rtl="0">
              <a:spcBef>
                <a:spcPts val="0"/>
              </a:spcBef>
              <a:buClr>
                <a:schemeClr val="dk1"/>
              </a:buClr>
              <a:buSzPct val="61111"/>
              <a:buFont typeface="Arial"/>
              <a:buNone/>
            </a:pPr>
            <a:r>
              <a:rPr lang="en-US" sz="1800">
                <a:solidFill>
                  <a:schemeClr val="dk1"/>
                </a:solidFill>
              </a:rPr>
              <a:t>The path of the arm shall be generated using the Dijkstra’s pathfinding algorithm within an </a:t>
            </a:r>
            <a:r>
              <a:rPr lang="en-US" sz="1900">
                <a:solidFill>
                  <a:schemeClr val="dk1"/>
                </a:solidFill>
              </a:rPr>
              <a:t>ℝ</a:t>
            </a:r>
            <a:r>
              <a:rPr baseline="30000" lang="en-US" sz="1800">
                <a:solidFill>
                  <a:schemeClr val="dk1"/>
                </a:solidFill>
              </a:rPr>
              <a:t>4</a:t>
            </a:r>
            <a:r>
              <a:rPr lang="en-US" sz="1800">
                <a:solidFill>
                  <a:schemeClr val="dk1"/>
                </a:solidFill>
              </a:rPr>
              <a:t> configuration space.</a:t>
            </a:r>
          </a:p>
          <a:p>
            <a:pPr lvl="0" rtl="0">
              <a:spcBef>
                <a:spcPts val="0"/>
              </a:spcBef>
              <a:buClr>
                <a:schemeClr val="dk1"/>
              </a:buClr>
              <a:buFont typeface="Arial"/>
              <a:buNone/>
            </a:pPr>
            <a:r>
              <a:t/>
            </a:r>
            <a:endParaRPr sz="1800">
              <a:solidFill>
                <a:schemeClr val="dk1"/>
              </a:solidFill>
            </a:endParaRPr>
          </a:p>
          <a:p>
            <a:pPr lvl="0" rtl="0">
              <a:spcBef>
                <a:spcPts val="0"/>
              </a:spcBef>
              <a:buClr>
                <a:schemeClr val="dk1"/>
              </a:buClr>
              <a:buSzPct val="61111"/>
              <a:buFont typeface="Arial"/>
              <a:buNone/>
            </a:pPr>
            <a:r>
              <a:rPr lang="en-US" sz="1800" u="sng">
                <a:solidFill>
                  <a:schemeClr val="dk1"/>
                </a:solidFill>
              </a:rPr>
              <a:t>Input:</a:t>
            </a:r>
            <a:r>
              <a:rPr lang="en-US" sz="1800">
                <a:solidFill>
                  <a:schemeClr val="dk1"/>
                </a:solidFill>
              </a:rPr>
              <a:t> Starting position &lt;𝛳</a:t>
            </a:r>
            <a:r>
              <a:rPr baseline="-25000" lang="en-US" sz="1800">
                <a:solidFill>
                  <a:schemeClr val="dk1"/>
                </a:solidFill>
              </a:rPr>
              <a:t>1</a:t>
            </a:r>
            <a:r>
              <a:rPr lang="en-US" sz="1800">
                <a:solidFill>
                  <a:schemeClr val="dk1"/>
                </a:solidFill>
              </a:rPr>
              <a:t>, 𝛳</a:t>
            </a:r>
            <a:r>
              <a:rPr baseline="-25000" lang="en-US" sz="1800">
                <a:solidFill>
                  <a:schemeClr val="dk1"/>
                </a:solidFill>
              </a:rPr>
              <a:t>2</a:t>
            </a:r>
            <a:r>
              <a:rPr lang="en-US" sz="1800">
                <a:solidFill>
                  <a:schemeClr val="dk1"/>
                </a:solidFill>
              </a:rPr>
              <a:t>, 𝛳</a:t>
            </a:r>
            <a:r>
              <a:rPr baseline="-25000" lang="en-US" sz="1800">
                <a:solidFill>
                  <a:schemeClr val="dk1"/>
                </a:solidFill>
              </a:rPr>
              <a:t>3</a:t>
            </a:r>
            <a:r>
              <a:rPr lang="en-US" sz="1800">
                <a:solidFill>
                  <a:schemeClr val="dk1"/>
                </a:solidFill>
              </a:rPr>
              <a:t>, 𝛳</a:t>
            </a:r>
            <a:r>
              <a:rPr baseline="-25000" lang="en-US" sz="1800">
                <a:solidFill>
                  <a:schemeClr val="dk1"/>
                </a:solidFill>
              </a:rPr>
              <a:t>4</a:t>
            </a:r>
            <a:r>
              <a:rPr lang="en-US" sz="1800">
                <a:solidFill>
                  <a:schemeClr val="dk1"/>
                </a:solidFill>
              </a:rPr>
              <a:t>&gt;, possible ending positions in </a:t>
            </a:r>
            <a:r>
              <a:rPr lang="en-US" sz="1900">
                <a:solidFill>
                  <a:schemeClr val="dk1"/>
                </a:solidFill>
              </a:rPr>
              <a:t>ℝ</a:t>
            </a:r>
            <a:r>
              <a:rPr baseline="30000" lang="en-US" sz="1800">
                <a:solidFill>
                  <a:schemeClr val="dk1"/>
                </a:solidFill>
              </a:rPr>
              <a:t>4</a:t>
            </a:r>
            <a:r>
              <a:rPr lang="en-US" sz="1800">
                <a:solidFill>
                  <a:schemeClr val="dk1"/>
                </a:solidFill>
              </a:rPr>
              <a:t>, configuration space in </a:t>
            </a:r>
            <a:r>
              <a:rPr lang="en-US" sz="1900">
                <a:solidFill>
                  <a:schemeClr val="dk1"/>
                </a:solidFill>
              </a:rPr>
              <a:t>ℝ</a:t>
            </a:r>
            <a:r>
              <a:rPr baseline="30000" lang="en-US" sz="1800">
                <a:solidFill>
                  <a:schemeClr val="dk1"/>
                </a:solidFill>
              </a:rPr>
              <a:t>4</a:t>
            </a:r>
            <a:r>
              <a:rPr lang="en-US" sz="1800">
                <a:solidFill>
                  <a:schemeClr val="dk1"/>
                </a:solidFill>
              </a:rPr>
              <a:t>.</a:t>
            </a:r>
          </a:p>
          <a:p>
            <a:pPr lvl="0" rtl="0">
              <a:spcBef>
                <a:spcPts val="0"/>
              </a:spcBef>
              <a:buClr>
                <a:schemeClr val="dk1"/>
              </a:buClr>
              <a:buSzPct val="61111"/>
              <a:buFont typeface="Arial"/>
              <a:buNone/>
            </a:pPr>
            <a:r>
              <a:rPr lang="en-US" sz="1800" u="sng">
                <a:solidFill>
                  <a:schemeClr val="dk1"/>
                </a:solidFill>
              </a:rPr>
              <a:t>Output:</a:t>
            </a:r>
            <a:r>
              <a:rPr lang="en-US" sz="1800">
                <a:solidFill>
                  <a:schemeClr val="dk1"/>
                </a:solidFill>
              </a:rPr>
              <a:t> Path from starting position to best ending position with no collisions.</a:t>
            </a:r>
          </a:p>
          <a:p>
            <a:pPr lvl="0" rt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Dijkstra’s Algorithm</a:t>
            </a:r>
          </a:p>
        </p:txBody>
      </p:sp>
      <p:sp>
        <p:nvSpPr>
          <p:cNvPr id="296" name="Shape 296"/>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97" name="Shape 297"/>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298" name="Shape 298"/>
          <p:cNvSpPr txBox="1"/>
          <p:nvPr/>
        </p:nvSpPr>
        <p:spPr>
          <a:xfrm>
            <a:off x="388925" y="1219200"/>
            <a:ext cx="7840500" cy="48222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US" sz="1800" u="sng">
                <a:solidFill>
                  <a:schemeClr val="dk1"/>
                </a:solidFill>
              </a:rPr>
              <a:t>Pseudocode: (continued) [2]</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while openSet is not empty</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current := the node in openSet having the lowest fScore[] value</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if current = goal</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return reconstruct_path(cameFrom, current)</a:t>
            </a:r>
            <a:br>
              <a:rPr lang="en-US" sz="1200">
                <a:solidFill>
                  <a:schemeClr val="dk1"/>
                </a:solidFill>
                <a:latin typeface="Ubuntu Mono"/>
                <a:ea typeface="Ubuntu Mono"/>
                <a:cs typeface="Ubuntu Mono"/>
                <a:sym typeface="Ubuntu Mono"/>
              </a:rPr>
            </a:b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openSet.Remove(current)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closedSet.Add(current)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for each neighbor of 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if neighbor in closedSet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continue		// Ignore the neighbor which is already evaluated.</a:t>
            </a:r>
          </a:p>
          <a:p>
            <a:pPr indent="457200" lvl="0" marL="45720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tentative_gScore := gScore[current] + dist_between(current, neighbor) //start to 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if neighbor not in openSet	// Discover a new node</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openSet.Add(neighbor)</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else if tentative_gScore &gt;= gScore[neighbor]</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continue		// This is not a better path</a:t>
            </a:r>
          </a:p>
          <a:p>
            <a:pPr indent="457200" lvl="0" marL="457200" marR="0" rtl="0" algn="l">
              <a:lnSpc>
                <a:spcPct val="100000"/>
              </a:lnSpc>
              <a:spcBef>
                <a:spcPts val="0"/>
              </a:spcBef>
              <a:spcAft>
                <a:spcPts val="0"/>
              </a:spcAft>
              <a:buNone/>
            </a:pPr>
            <a:r>
              <a:t/>
            </a:r>
            <a:endParaRPr sz="1200">
              <a:solidFill>
                <a:schemeClr val="dk1"/>
              </a:solidFill>
              <a:latin typeface="Ubuntu Mono"/>
              <a:ea typeface="Ubuntu Mono"/>
              <a:cs typeface="Ubuntu Mono"/>
              <a:sym typeface="Ubuntu Mono"/>
            </a:endParaRPr>
          </a:p>
          <a:p>
            <a:pPr indent="457200" lvl="0" marL="45720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//record the new best path</a:t>
            </a:r>
          </a:p>
          <a:p>
            <a:pPr indent="457200" lvl="0" marL="45720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cameFrom[neighbor] := 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gScore[neighbor] := tentative_gScore</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fScore[neighbor] := gScore[neighbor] + heuristic_cost_estimate(neighbor, goal)</a:t>
            </a:r>
          </a:p>
          <a:p>
            <a:pPr indent="457200" lvl="0" marL="457200" marR="0" rtl="0" algn="l">
              <a:lnSpc>
                <a:spcPct val="100000"/>
              </a:lnSpc>
              <a:spcBef>
                <a:spcPts val="0"/>
              </a:spcBef>
              <a:spcAft>
                <a:spcPts val="0"/>
              </a:spcAft>
              <a:buNone/>
            </a:pPr>
            <a:r>
              <a:t/>
            </a:r>
            <a:endParaRPr sz="1200">
              <a:solidFill>
                <a:schemeClr val="dk1"/>
              </a:solidFill>
              <a:latin typeface="Ubuntu Mono"/>
              <a:ea typeface="Ubuntu Mono"/>
              <a:cs typeface="Ubuntu Mono"/>
              <a:sym typeface="Ubuntu Mono"/>
            </a:endParaRPr>
          </a:p>
          <a:p>
            <a:pPr indent="0" lvl="0" marL="45720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return failure;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ctrTitle"/>
          </p:nvPr>
        </p:nvSpPr>
        <p:spPr>
          <a:xfrm>
            <a:off x="685800" y="2130425"/>
            <a:ext cx="7772400" cy="14700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2"/>
              </a:buClr>
              <a:buSzPct val="25000"/>
              <a:buFont typeface="Century"/>
              <a:buNone/>
            </a:pPr>
            <a:r>
              <a:rPr b="0" i="0" lang="en-US" sz="4400" u="none" cap="none" strike="noStrike">
                <a:solidFill>
                  <a:schemeClr val="dk2"/>
                </a:solidFill>
                <a:latin typeface="Century"/>
                <a:ea typeface="Century"/>
                <a:cs typeface="Century"/>
                <a:sym typeface="Century"/>
              </a:rPr>
              <a:t>1.0 </a:t>
            </a:r>
            <a:r>
              <a:rPr lang="en-US"/>
              <a:t>Expo Pitch</a:t>
            </a:r>
          </a:p>
        </p:txBody>
      </p:sp>
      <p:sp>
        <p:nvSpPr>
          <p:cNvPr id="119" name="Shape 119"/>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120" name="Shape 120"/>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Helena</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Arm Motion</a:t>
            </a:r>
          </a:p>
        </p:txBody>
      </p:sp>
      <p:sp>
        <p:nvSpPr>
          <p:cNvPr id="305" name="Shape 305"/>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306" name="Shape 306"/>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307" name="Shape 307"/>
          <p:cNvSpPr txBox="1"/>
          <p:nvPr/>
        </p:nvSpPr>
        <p:spPr>
          <a:xfrm>
            <a:off x="375950" y="1219200"/>
            <a:ext cx="7853400" cy="2138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US" sz="1800">
                <a:solidFill>
                  <a:schemeClr val="dk1"/>
                </a:solidFill>
              </a:rPr>
              <a:t>The motion of the arm shall be controlled by the On Board Computer (OBC) interfacing with the motor drivers.</a:t>
            </a:r>
          </a:p>
          <a:p>
            <a:pPr lvl="0" marR="0" rtl="0" algn="l">
              <a:lnSpc>
                <a:spcPct val="100000"/>
              </a:lnSpc>
              <a:spcBef>
                <a:spcPts val="0"/>
              </a:spcBef>
              <a:spcAft>
                <a:spcPts val="0"/>
              </a:spcAft>
              <a:buNone/>
            </a:pPr>
            <a:r>
              <a:rPr lang="en-US" sz="1800">
                <a:solidFill>
                  <a:schemeClr val="dk1"/>
                </a:solidFill>
              </a:rPr>
              <a:t>The path of the arm shall be generated on orbit using the A* pathfinding algorithm within an </a:t>
            </a:r>
            <a:r>
              <a:rPr lang="en-US" sz="1900">
                <a:solidFill>
                  <a:schemeClr val="dk1"/>
                </a:solidFill>
              </a:rPr>
              <a:t>ℝ</a:t>
            </a:r>
            <a:r>
              <a:rPr baseline="30000" lang="en-US" sz="1800">
                <a:solidFill>
                  <a:schemeClr val="dk1"/>
                </a:solidFill>
              </a:rPr>
              <a:t>4</a:t>
            </a:r>
            <a:r>
              <a:rPr lang="en-US" sz="1800">
                <a:solidFill>
                  <a:schemeClr val="dk1"/>
                </a:solidFill>
              </a:rPr>
              <a:t> configuration space (C-Space).</a:t>
            </a:r>
          </a:p>
          <a:p>
            <a:pPr lvl="0" marR="0" rtl="0" algn="l">
              <a:lnSpc>
                <a:spcPct val="100000"/>
              </a:lnSpc>
              <a:spcBef>
                <a:spcPts val="0"/>
              </a:spcBef>
              <a:spcAft>
                <a:spcPts val="0"/>
              </a:spcAft>
              <a:buNone/>
            </a:pPr>
            <a:r>
              <a:t/>
            </a:r>
            <a:endParaRPr sz="1800">
              <a:solidFill>
                <a:schemeClr val="dk1"/>
              </a:solidFill>
            </a:endParaRPr>
          </a:p>
          <a:p>
            <a:pPr lvl="0" marR="0" rtl="0" algn="l">
              <a:lnSpc>
                <a:spcPct val="100000"/>
              </a:lnSpc>
              <a:spcBef>
                <a:spcPts val="0"/>
              </a:spcBef>
              <a:spcAft>
                <a:spcPts val="0"/>
              </a:spcAft>
              <a:buNone/>
            </a:pPr>
            <a:r>
              <a:rPr lang="en-US" sz="1800" u="sng">
                <a:solidFill>
                  <a:schemeClr val="dk1"/>
                </a:solidFill>
              </a:rPr>
              <a:t>Input:</a:t>
            </a:r>
            <a:r>
              <a:rPr lang="en-US" sz="1800">
                <a:solidFill>
                  <a:schemeClr val="dk1"/>
                </a:solidFill>
              </a:rPr>
              <a:t> Path generated by A* through the C-Space</a:t>
            </a:r>
          </a:p>
          <a:p>
            <a:pPr lvl="0" marR="0" rtl="0" algn="l">
              <a:lnSpc>
                <a:spcPct val="100000"/>
              </a:lnSpc>
              <a:spcBef>
                <a:spcPts val="0"/>
              </a:spcBef>
              <a:spcAft>
                <a:spcPts val="0"/>
              </a:spcAft>
              <a:buNone/>
            </a:pPr>
            <a:r>
              <a:rPr lang="en-US" sz="1800" u="sng">
                <a:solidFill>
                  <a:schemeClr val="dk1"/>
                </a:solidFill>
              </a:rPr>
              <a:t>Output:</a:t>
            </a:r>
            <a:r>
              <a:rPr lang="en-US" sz="1800">
                <a:solidFill>
                  <a:schemeClr val="dk1"/>
                </a:solidFill>
              </a:rPr>
              <a:t> Motor control commands</a:t>
            </a:r>
          </a:p>
          <a:p>
            <a:pPr lvl="0" marR="0" rtl="0" algn="l">
              <a:lnSpc>
                <a:spcPct val="100000"/>
              </a:lnSpc>
              <a:spcBef>
                <a:spcPts val="0"/>
              </a:spcBef>
              <a:spcAft>
                <a:spcPts val="0"/>
              </a:spcAft>
              <a:buNone/>
            </a:pPr>
            <a:r>
              <a:rPr lang="en-US" sz="1800" u="sng">
                <a:solidFill>
                  <a:schemeClr val="dk1"/>
                </a:solidFill>
              </a:rPr>
              <a:t>Code:</a:t>
            </a:r>
            <a:r>
              <a:rPr lang="en-US" sz="1800">
                <a:solidFill>
                  <a:schemeClr val="dk1"/>
                </a:solidFill>
              </a:rPr>
              <a:t> </a:t>
            </a:r>
            <a:r>
              <a:rPr lang="en-US" u="sng">
                <a:solidFill>
                  <a:schemeClr val="hlink"/>
                </a:solidFill>
                <a:hlinkClick r:id="rId3"/>
              </a:rPr>
              <a:t>https://github.com/balesh2/tree/master/code/Hephaestus/Hephaestus/science.c</a:t>
            </a:r>
          </a:p>
          <a:p>
            <a:pPr lvl="0" marR="0" rtl="0" algn="l">
              <a:lnSpc>
                <a:spcPct val="100000"/>
              </a:lnSpc>
              <a:spcBef>
                <a:spcPts val="0"/>
              </a:spcBef>
              <a:spcAft>
                <a:spcPts val="0"/>
              </a:spcAft>
              <a:buNone/>
            </a:pPr>
            <a:r>
              <a:t/>
            </a:r>
            <a:endParaRPr sz="1800">
              <a:solidFill>
                <a:schemeClr val="dk1"/>
              </a:solidFill>
            </a:endParaRPr>
          </a:p>
          <a:p>
            <a:pPr lvl="0" marR="0" rtl="0" algn="l">
              <a:lnSpc>
                <a:spcPct val="100000"/>
              </a:lnSpc>
              <a:spcBef>
                <a:spcPts val="0"/>
              </a:spcBef>
              <a:spcAft>
                <a:spcPts val="0"/>
              </a:spcAft>
              <a:buNone/>
            </a:pPr>
            <a:r>
              <a:t/>
            </a:r>
            <a:endParaRPr>
              <a:solidFill>
                <a:schemeClr val="dk1"/>
              </a:solidFill>
              <a:latin typeface="Ubuntu Mono"/>
              <a:ea typeface="Ubuntu Mono"/>
              <a:cs typeface="Ubuntu Mono"/>
              <a:sym typeface="Ubuntu Mono"/>
            </a:endParaRPr>
          </a:p>
        </p:txBody>
      </p:sp>
      <p:sp>
        <p:nvSpPr>
          <p:cNvPr id="308" name="Shape 308"/>
          <p:cNvSpPr txBox="1"/>
          <p:nvPr/>
        </p:nvSpPr>
        <p:spPr>
          <a:xfrm>
            <a:off x="375950" y="3612675"/>
            <a:ext cx="4070700" cy="2566800"/>
          </a:xfrm>
          <a:prstGeom prst="rect">
            <a:avLst/>
          </a:prstGeom>
          <a:noFill/>
          <a:ln>
            <a:noFill/>
          </a:ln>
        </p:spPr>
        <p:txBody>
          <a:bodyPr anchorCtr="0" anchor="t" bIns="91425" lIns="91425" rIns="91425" tIns="91425">
            <a:noAutofit/>
          </a:bodyPr>
          <a:lstStyle/>
          <a:p>
            <a:pPr lvl="0" rtl="0">
              <a:spcBef>
                <a:spcPts val="0"/>
              </a:spcBef>
              <a:buClr>
                <a:schemeClr val="dk1"/>
              </a:buClr>
              <a:buSzPct val="61111"/>
              <a:buFont typeface="Arial"/>
              <a:buNone/>
            </a:pPr>
            <a:r>
              <a:rPr lang="en-US" sz="1800" u="sng">
                <a:solidFill>
                  <a:schemeClr val="dk1"/>
                </a:solidFill>
              </a:rPr>
              <a:t>Pseudocode:</a:t>
            </a:r>
            <a:r>
              <a:rPr lang="en-US" sz="1800">
                <a:solidFill>
                  <a:schemeClr val="dk1"/>
                </a:solidFill>
              </a:rPr>
              <a:t> </a:t>
            </a:r>
          </a:p>
          <a:p>
            <a:pPr lvl="0" rtl="0">
              <a:spcBef>
                <a:spcPts val="0"/>
              </a:spcBef>
              <a:buClr>
                <a:schemeClr val="dk1"/>
              </a:buClr>
              <a:buFont typeface="Arial"/>
              <a:buNone/>
            </a:pPr>
            <a:r>
              <a:rPr lang="en-US">
                <a:solidFill>
                  <a:schemeClr val="dk1"/>
                </a:solidFill>
                <a:latin typeface="Ubuntu Mono"/>
                <a:ea typeface="Ubuntu Mono"/>
                <a:cs typeface="Ubuntu Mono"/>
                <a:sym typeface="Ubuntu Mono"/>
              </a:rPr>
              <a:t>void function moveArm(path) {</a:t>
            </a:r>
          </a:p>
          <a:p>
            <a:pPr lvl="0" rtl="0">
              <a:spcBef>
                <a:spcPts val="0"/>
              </a:spcBef>
              <a:buClr>
                <a:schemeClr val="dk1"/>
              </a:buClr>
              <a:buFont typeface="Arial"/>
              <a:buNone/>
            </a:pPr>
            <a:r>
              <a:rPr lang="en-US">
                <a:solidFill>
                  <a:schemeClr val="dk1"/>
                </a:solidFill>
                <a:latin typeface="Ubuntu Mono"/>
                <a:ea typeface="Ubuntu Mono"/>
                <a:cs typeface="Ubuntu Mono"/>
                <a:sym typeface="Ubuntu Mono"/>
              </a:rPr>
              <a:t>	current = first node in path</a:t>
            </a:r>
          </a:p>
          <a:p>
            <a:pPr lvl="0" rtl="0">
              <a:spcBef>
                <a:spcPts val="0"/>
              </a:spcBef>
              <a:buClr>
                <a:schemeClr val="dk1"/>
              </a:buClr>
              <a:buFont typeface="Arial"/>
              <a:buNone/>
            </a:pPr>
            <a:r>
              <a:rPr lang="en-US">
                <a:solidFill>
                  <a:schemeClr val="dk1"/>
                </a:solidFill>
                <a:latin typeface="Ubuntu Mono"/>
                <a:ea typeface="Ubuntu Mono"/>
                <a:cs typeface="Ubuntu Mono"/>
                <a:sym typeface="Ubuntu Mono"/>
              </a:rPr>
              <a:t>	remove first node from path</a:t>
            </a:r>
          </a:p>
          <a:p>
            <a:pPr lvl="0" rtl="0">
              <a:spcBef>
                <a:spcPts val="0"/>
              </a:spcBef>
              <a:buClr>
                <a:schemeClr val="dk1"/>
              </a:buClr>
              <a:buFont typeface="Arial"/>
              <a:buNone/>
            </a:pPr>
            <a:r>
              <a:t/>
            </a:r>
            <a:endParaRPr>
              <a:solidFill>
                <a:schemeClr val="dk1"/>
              </a:solidFill>
              <a:latin typeface="Ubuntu Mono"/>
              <a:ea typeface="Ubuntu Mono"/>
              <a:cs typeface="Ubuntu Mono"/>
              <a:sym typeface="Ubuntu Mono"/>
            </a:endParaRPr>
          </a:p>
          <a:p>
            <a:pPr lvl="0" rtl="0">
              <a:spcBef>
                <a:spcPts val="0"/>
              </a:spcBef>
              <a:buClr>
                <a:schemeClr val="dk1"/>
              </a:buClr>
              <a:buFont typeface="Arial"/>
              <a:buNone/>
            </a:pPr>
            <a:r>
              <a:rPr lang="en-US">
                <a:solidFill>
                  <a:schemeClr val="dk1"/>
                </a:solidFill>
                <a:latin typeface="Ubuntu Mono"/>
                <a:ea typeface="Ubuntu Mono"/>
                <a:cs typeface="Ubuntu Mono"/>
                <a:sym typeface="Ubuntu Mono"/>
              </a:rPr>
              <a:t>	for p in path {</a:t>
            </a:r>
          </a:p>
          <a:p>
            <a:pPr lvl="0" rtl="0">
              <a:spcBef>
                <a:spcPts val="0"/>
              </a:spcBef>
              <a:buClr>
                <a:schemeClr val="dk1"/>
              </a:buClr>
              <a:buFont typeface="Arial"/>
              <a:buNone/>
            </a:pPr>
            <a:r>
              <a:rPr lang="en-US">
                <a:solidFill>
                  <a:schemeClr val="dk1"/>
                </a:solidFill>
                <a:latin typeface="Ubuntu Mono"/>
                <a:ea typeface="Ubuntu Mono"/>
                <a:cs typeface="Ubuntu Mono"/>
                <a:sym typeface="Ubuntu Mono"/>
              </a:rPr>
              <a:t>		//move from current to p</a:t>
            </a:r>
          </a:p>
          <a:p>
            <a:pPr lvl="0" rtl="0">
              <a:spcBef>
                <a:spcPts val="0"/>
              </a:spcBef>
              <a:buClr>
                <a:schemeClr val="dk1"/>
              </a:buClr>
              <a:buFont typeface="Arial"/>
              <a:buNone/>
            </a:pPr>
            <a:r>
              <a:rPr lang="en-US">
                <a:solidFill>
                  <a:schemeClr val="dk1"/>
                </a:solidFill>
                <a:latin typeface="Ubuntu Mono"/>
                <a:ea typeface="Ubuntu Mono"/>
                <a:cs typeface="Ubuntu Mono"/>
                <a:sym typeface="Ubuntu Mono"/>
              </a:rPr>
              <a:t>		moveStep(current, p); </a:t>
            </a:r>
          </a:p>
          <a:p>
            <a:pPr lvl="0" rtl="0">
              <a:spcBef>
                <a:spcPts val="0"/>
              </a:spcBef>
              <a:buClr>
                <a:schemeClr val="dk1"/>
              </a:buClr>
              <a:buFont typeface="Arial"/>
              <a:buNone/>
            </a:pPr>
            <a:r>
              <a:rPr lang="en-US">
                <a:solidFill>
                  <a:schemeClr val="dk1"/>
                </a:solidFill>
                <a:latin typeface="Ubuntu Mono"/>
                <a:ea typeface="Ubuntu Mono"/>
                <a:cs typeface="Ubuntu Mono"/>
                <a:sym typeface="Ubuntu Mono"/>
              </a:rPr>
              <a:t>		remove p from path</a:t>
            </a:r>
          </a:p>
          <a:p>
            <a:pPr lvl="0" rtl="0">
              <a:spcBef>
                <a:spcPts val="0"/>
              </a:spcBef>
              <a:buClr>
                <a:schemeClr val="dk1"/>
              </a:buClr>
              <a:buFont typeface="Arial"/>
              <a:buNone/>
            </a:pPr>
            <a:r>
              <a:rPr lang="en-US">
                <a:solidFill>
                  <a:schemeClr val="dk1"/>
                </a:solidFill>
                <a:latin typeface="Ubuntu Mono"/>
                <a:ea typeface="Ubuntu Mono"/>
                <a:cs typeface="Ubuntu Mono"/>
                <a:sym typeface="Ubuntu Mono"/>
              </a:rPr>
              <a:t>	}</a:t>
            </a:r>
          </a:p>
          <a:p>
            <a:pPr lvl="0" rtl="0">
              <a:spcBef>
                <a:spcPts val="0"/>
              </a:spcBef>
              <a:buClr>
                <a:schemeClr val="dk1"/>
              </a:buClr>
              <a:buFont typeface="Arial"/>
              <a:buNone/>
            </a:pPr>
            <a:r>
              <a:rPr lang="en-US">
                <a:solidFill>
                  <a:schemeClr val="dk1"/>
                </a:solidFill>
                <a:latin typeface="Ubuntu Mono"/>
                <a:ea typeface="Ubuntu Mono"/>
                <a:cs typeface="Ubuntu Mono"/>
                <a:sym typeface="Ubuntu Mono"/>
              </a:rPr>
              <a:t>}</a:t>
            </a:r>
          </a:p>
          <a:p>
            <a:pPr lvl="0" rtl="0">
              <a:spcBef>
                <a:spcPts val="0"/>
              </a:spcBef>
              <a:buNone/>
            </a:pPr>
            <a:r>
              <a:t/>
            </a:r>
            <a:endParaRPr/>
          </a:p>
        </p:txBody>
      </p:sp>
      <p:sp>
        <p:nvSpPr>
          <p:cNvPr id="309" name="Shape 309"/>
          <p:cNvSpPr txBox="1"/>
          <p:nvPr/>
        </p:nvSpPr>
        <p:spPr>
          <a:xfrm>
            <a:off x="4662225" y="3548175"/>
            <a:ext cx="3782700" cy="2566800"/>
          </a:xfrm>
          <a:prstGeom prst="rect">
            <a:avLst/>
          </a:prstGeom>
          <a:noFill/>
          <a:ln>
            <a:noFill/>
          </a:ln>
        </p:spPr>
        <p:txBody>
          <a:bodyPr anchorCtr="0" anchor="t" bIns="91425" lIns="91425" rIns="91425" tIns="91425">
            <a:noAutofit/>
          </a:bodyPr>
          <a:lstStyle/>
          <a:p>
            <a:pPr lvl="0" rtl="0">
              <a:spcBef>
                <a:spcPts val="0"/>
              </a:spcBef>
              <a:buNone/>
            </a:pPr>
            <a:r>
              <a:rPr lang="en-US">
                <a:solidFill>
                  <a:schemeClr val="dk1"/>
                </a:solidFill>
                <a:latin typeface="Ubuntu Mono"/>
                <a:ea typeface="Ubuntu Mono"/>
                <a:cs typeface="Ubuntu Mono"/>
                <a:sym typeface="Ubuntu Mono"/>
              </a:rPr>
              <a:t>void function moveStep(current, p) {</a:t>
            </a:r>
          </a:p>
          <a:p>
            <a:pPr lvl="0" rtl="0">
              <a:spcBef>
                <a:spcPts val="0"/>
              </a:spcBef>
              <a:buNone/>
            </a:pPr>
            <a:r>
              <a:rPr lang="en-US">
                <a:solidFill>
                  <a:schemeClr val="dk1"/>
                </a:solidFill>
                <a:latin typeface="Ubuntu Mono"/>
                <a:ea typeface="Ubuntu Mono"/>
                <a:cs typeface="Ubuntu Mono"/>
                <a:sym typeface="Ubuntu Mono"/>
              </a:rPr>
              <a:t>	//let current=&lt;</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1</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2</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3</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4</a:t>
            </a:r>
            <a:r>
              <a:rPr lang="en-US">
                <a:solidFill>
                  <a:schemeClr val="dk1"/>
                </a:solidFill>
                <a:latin typeface="Ubuntu Mono"/>
                <a:ea typeface="Ubuntu Mono"/>
                <a:cs typeface="Ubuntu Mono"/>
                <a:sym typeface="Ubuntu Mono"/>
              </a:rPr>
              <a:t>&gt;</a:t>
            </a:r>
          </a:p>
          <a:p>
            <a:pPr lvl="0" rtl="0">
              <a:spcBef>
                <a:spcPts val="0"/>
              </a:spcBef>
              <a:buNone/>
            </a:pPr>
            <a:r>
              <a:rPr lang="en-US">
                <a:solidFill>
                  <a:schemeClr val="dk1"/>
                </a:solidFill>
                <a:latin typeface="Ubuntu Mono"/>
                <a:ea typeface="Ubuntu Mono"/>
                <a:cs typeface="Ubuntu Mono"/>
                <a:sym typeface="Ubuntu Mono"/>
              </a:rPr>
              <a:t>	//let p=&lt;</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5</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6</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7</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8</a:t>
            </a:r>
            <a:r>
              <a:rPr lang="en-US">
                <a:solidFill>
                  <a:schemeClr val="dk1"/>
                </a:solidFill>
                <a:latin typeface="Ubuntu Mono"/>
                <a:ea typeface="Ubuntu Mono"/>
                <a:cs typeface="Ubuntu Mono"/>
                <a:sym typeface="Ubuntu Mono"/>
              </a:rPr>
              <a:t>&gt;</a:t>
            </a:r>
          </a:p>
          <a:p>
            <a:pPr lvl="0" rtl="0">
              <a:spcBef>
                <a:spcPts val="0"/>
              </a:spcBef>
              <a:buNone/>
            </a:pPr>
            <a:r>
              <a:rPr lang="en-US">
                <a:solidFill>
                  <a:schemeClr val="dk1"/>
                </a:solidFill>
                <a:latin typeface="Ubuntu Mono"/>
                <a:ea typeface="Ubuntu Mono"/>
                <a:cs typeface="Ubuntu Mono"/>
                <a:sym typeface="Ubuntu Mono"/>
              </a:rPr>
              <a:t>	delta1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5</a:t>
            </a:r>
            <a:r>
              <a:rPr lang="en-US">
                <a:solidFill>
                  <a:schemeClr val="dk1"/>
                </a:solidFill>
                <a:latin typeface="Ubuntu Mono"/>
                <a:ea typeface="Ubuntu Mono"/>
                <a:cs typeface="Ubuntu Mono"/>
                <a:sym typeface="Ubuntu Mono"/>
              </a:rPr>
              <a:t>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1</a:t>
            </a:r>
          </a:p>
          <a:p>
            <a:pPr lvl="0" rtl="0">
              <a:spcBef>
                <a:spcPts val="0"/>
              </a:spcBef>
              <a:buNone/>
            </a:pPr>
            <a:r>
              <a:rPr lang="en-US">
                <a:solidFill>
                  <a:schemeClr val="dk1"/>
                </a:solidFill>
                <a:latin typeface="Ubuntu Mono"/>
                <a:ea typeface="Ubuntu Mono"/>
                <a:cs typeface="Ubuntu Mono"/>
                <a:sym typeface="Ubuntu Mono"/>
              </a:rPr>
              <a:t>	delta2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6</a:t>
            </a:r>
            <a:r>
              <a:rPr lang="en-US">
                <a:solidFill>
                  <a:schemeClr val="dk1"/>
                </a:solidFill>
                <a:latin typeface="Ubuntu Mono"/>
                <a:ea typeface="Ubuntu Mono"/>
                <a:cs typeface="Ubuntu Mono"/>
                <a:sym typeface="Ubuntu Mono"/>
              </a:rPr>
              <a:t>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2</a:t>
            </a:r>
          </a:p>
          <a:p>
            <a:pPr lvl="0" rtl="0">
              <a:spcBef>
                <a:spcPts val="0"/>
              </a:spcBef>
              <a:buNone/>
            </a:pPr>
            <a:r>
              <a:rPr lang="en-US">
                <a:solidFill>
                  <a:schemeClr val="dk1"/>
                </a:solidFill>
                <a:latin typeface="Ubuntu Mono"/>
                <a:ea typeface="Ubuntu Mono"/>
                <a:cs typeface="Ubuntu Mono"/>
                <a:sym typeface="Ubuntu Mono"/>
              </a:rPr>
              <a:t>	delta3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7</a:t>
            </a:r>
            <a:r>
              <a:rPr lang="en-US">
                <a:solidFill>
                  <a:schemeClr val="dk1"/>
                </a:solidFill>
                <a:latin typeface="Ubuntu Mono"/>
                <a:ea typeface="Ubuntu Mono"/>
                <a:cs typeface="Ubuntu Mono"/>
                <a:sym typeface="Ubuntu Mono"/>
              </a:rPr>
              <a:t>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3</a:t>
            </a:r>
          </a:p>
          <a:p>
            <a:pPr lvl="0" rtl="0">
              <a:spcBef>
                <a:spcPts val="0"/>
              </a:spcBef>
              <a:buNone/>
            </a:pPr>
            <a:r>
              <a:rPr lang="en-US">
                <a:solidFill>
                  <a:schemeClr val="dk1"/>
                </a:solidFill>
                <a:latin typeface="Ubuntu Mono"/>
                <a:ea typeface="Ubuntu Mono"/>
                <a:cs typeface="Ubuntu Mono"/>
                <a:sym typeface="Ubuntu Mono"/>
              </a:rPr>
              <a:t>	delta4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8</a:t>
            </a:r>
            <a:r>
              <a:rPr lang="en-US">
                <a:solidFill>
                  <a:schemeClr val="dk1"/>
                </a:solidFill>
                <a:latin typeface="Ubuntu Mono"/>
                <a:ea typeface="Ubuntu Mono"/>
                <a:cs typeface="Ubuntu Mono"/>
                <a:sym typeface="Ubuntu Mono"/>
              </a:rPr>
              <a:t>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4</a:t>
            </a:r>
          </a:p>
          <a:p>
            <a:pPr lvl="0" rtl="0">
              <a:spcBef>
                <a:spcPts val="0"/>
              </a:spcBef>
              <a:buNone/>
            </a:pPr>
            <a:r>
              <a:rPr lang="en-US">
                <a:solidFill>
                  <a:schemeClr val="dk1"/>
                </a:solidFill>
                <a:latin typeface="Ubuntu Mono"/>
                <a:ea typeface="Ubuntu Mono"/>
                <a:cs typeface="Ubuntu Mono"/>
                <a:sym typeface="Ubuntu Mono"/>
              </a:rPr>
              <a:t>	</a:t>
            </a:r>
          </a:p>
          <a:p>
            <a:pPr lvl="0" rtl="0">
              <a:spcBef>
                <a:spcPts val="0"/>
              </a:spcBef>
              <a:buNone/>
            </a:pPr>
            <a:r>
              <a:rPr lang="en-US">
                <a:solidFill>
                  <a:schemeClr val="dk1"/>
                </a:solidFill>
                <a:latin typeface="Ubuntu Mono"/>
                <a:ea typeface="Ubuntu Mono"/>
                <a:cs typeface="Ubuntu Mono"/>
                <a:sym typeface="Ubuntu Mono"/>
              </a:rPr>
              <a:t>	move motor 1 delta1 steps</a:t>
            </a:r>
          </a:p>
          <a:p>
            <a:pPr lvl="0" rtl="0">
              <a:spcBef>
                <a:spcPts val="0"/>
              </a:spcBef>
              <a:buNone/>
            </a:pPr>
            <a:r>
              <a:rPr lang="en-US">
                <a:solidFill>
                  <a:schemeClr val="dk1"/>
                </a:solidFill>
                <a:latin typeface="Ubuntu Mono"/>
                <a:ea typeface="Ubuntu Mono"/>
                <a:cs typeface="Ubuntu Mono"/>
                <a:sym typeface="Ubuntu Mono"/>
              </a:rPr>
              <a:t>	move motor 2 delta2 steps</a:t>
            </a:r>
          </a:p>
          <a:p>
            <a:pPr lvl="0" rtl="0">
              <a:spcBef>
                <a:spcPts val="0"/>
              </a:spcBef>
              <a:buNone/>
            </a:pPr>
            <a:r>
              <a:rPr lang="en-US">
                <a:solidFill>
                  <a:schemeClr val="dk1"/>
                </a:solidFill>
                <a:latin typeface="Ubuntu Mono"/>
                <a:ea typeface="Ubuntu Mono"/>
                <a:cs typeface="Ubuntu Mono"/>
                <a:sym typeface="Ubuntu Mono"/>
              </a:rPr>
              <a:t>	move motor 3 delta3 steps</a:t>
            </a:r>
          </a:p>
          <a:p>
            <a:pPr lvl="0" rtl="0">
              <a:spcBef>
                <a:spcPts val="0"/>
              </a:spcBef>
              <a:buNone/>
            </a:pPr>
            <a:r>
              <a:rPr lang="en-US">
                <a:solidFill>
                  <a:schemeClr val="dk1"/>
                </a:solidFill>
                <a:latin typeface="Ubuntu Mono"/>
                <a:ea typeface="Ubuntu Mono"/>
                <a:cs typeface="Ubuntu Mono"/>
                <a:sym typeface="Ubuntu Mono"/>
              </a:rPr>
              <a:t>	move motor 4 delta4 steps</a:t>
            </a:r>
          </a:p>
          <a:p>
            <a:pPr lvl="0" rtl="0">
              <a:spcBef>
                <a:spcPts val="0"/>
              </a:spcBef>
              <a:buNone/>
            </a:pPr>
            <a:r>
              <a:rPr lang="en-US">
                <a:solidFill>
                  <a:schemeClr val="dk1"/>
                </a:solidFill>
                <a:latin typeface="Ubuntu Mono"/>
                <a:ea typeface="Ubuntu Mono"/>
                <a:cs typeface="Ubuntu Mono"/>
                <a:sym typeface="Ubuntu Mono"/>
              </a:rPr>
              <a:t>}</a:t>
            </a:r>
          </a:p>
          <a:p>
            <a:pPr lvl="0" rt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0" y="76200"/>
            <a:ext cx="8978100" cy="1143000"/>
          </a:xfrm>
          <a:prstGeom prst="rect">
            <a:avLst/>
          </a:prstGeom>
        </p:spPr>
        <p:txBody>
          <a:bodyPr anchorCtr="0" anchor="ctr" bIns="91425" lIns="91425" rIns="91425" tIns="91425">
            <a:noAutofit/>
          </a:bodyPr>
          <a:lstStyle/>
          <a:p>
            <a:pPr lvl="0">
              <a:spcBef>
                <a:spcPts val="0"/>
              </a:spcBef>
              <a:buNone/>
            </a:pPr>
            <a:r>
              <a:rPr lang="en-US"/>
              <a:t>Software Design Details - Arm Retraction</a:t>
            </a:r>
          </a:p>
        </p:txBody>
      </p:sp>
      <p:sp>
        <p:nvSpPr>
          <p:cNvPr id="316" name="Shape 316"/>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
        <p:nvSpPr>
          <p:cNvPr id="317" name="Shape 317"/>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In the case of the arm getting caught in a bad state or the experiment timing out, we shall retract the arm</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If the arm is stuck in a bad state, we will detect this by determining if the arm is in the calibrated home position after moving to a target and back</a:t>
            </a:r>
          </a:p>
          <a:p>
            <a:pPr indent="-342900" lvl="2" marL="1371600" marR="0" rtl="0" algn="l">
              <a:lnSpc>
                <a:spcPct val="100000"/>
              </a:lnSpc>
              <a:spcBef>
                <a:spcPts val="0"/>
              </a:spcBef>
              <a:spcAft>
                <a:spcPts val="0"/>
              </a:spcAft>
              <a:buClr>
                <a:schemeClr val="dk1"/>
              </a:buClr>
              <a:buSzPct val="100000"/>
              <a:buChar char="■"/>
            </a:pPr>
            <a:r>
              <a:rPr lang="en-US" sz="1800">
                <a:solidFill>
                  <a:schemeClr val="dk1"/>
                </a:solidFill>
              </a:rPr>
              <a:t>If arm is not calibrated, then retract arm</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We also implemented an interrupt that is triggered when the timer event line goes high, signaling the end of the experiment</a:t>
            </a:r>
          </a:p>
          <a:p>
            <a:pPr indent="-342900" lvl="2" marL="1371600" marR="0" rtl="0" algn="l">
              <a:lnSpc>
                <a:spcPct val="100000"/>
              </a:lnSpc>
              <a:spcBef>
                <a:spcPts val="0"/>
              </a:spcBef>
              <a:spcAft>
                <a:spcPts val="0"/>
              </a:spcAft>
              <a:buClr>
                <a:schemeClr val="dk1"/>
              </a:buClr>
              <a:buSzPct val="100000"/>
              <a:buChar char="■"/>
            </a:pPr>
            <a:r>
              <a:rPr lang="en-US" sz="1800">
                <a:solidFill>
                  <a:schemeClr val="dk1"/>
                </a:solidFill>
              </a:rPr>
              <a:t>If the timer event line goes high, then retract arm</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To retract the arm</a:t>
            </a:r>
          </a:p>
          <a:p>
            <a:pPr indent="-342900" lvl="2" marL="1371600" marR="0" rtl="0" algn="l">
              <a:lnSpc>
                <a:spcPct val="100000"/>
              </a:lnSpc>
              <a:spcBef>
                <a:spcPts val="0"/>
              </a:spcBef>
              <a:spcAft>
                <a:spcPts val="0"/>
              </a:spcAft>
              <a:buClr>
                <a:schemeClr val="dk1"/>
              </a:buClr>
              <a:buSzPct val="100000"/>
              <a:buChar char="■"/>
            </a:pPr>
            <a:r>
              <a:rPr lang="en-US" sz="1800">
                <a:solidFill>
                  <a:schemeClr val="dk1"/>
                </a:solidFill>
              </a:rPr>
              <a:t>Disable each motor except the one attached to the base of the payload</a:t>
            </a:r>
          </a:p>
          <a:p>
            <a:pPr indent="-342900" lvl="2" marL="1371600" marR="0" rtl="0" algn="l">
              <a:lnSpc>
                <a:spcPct val="100000"/>
              </a:lnSpc>
              <a:spcBef>
                <a:spcPts val="0"/>
              </a:spcBef>
              <a:spcAft>
                <a:spcPts val="0"/>
              </a:spcAft>
              <a:buClr>
                <a:schemeClr val="dk1"/>
              </a:buClr>
              <a:buSzPct val="100000"/>
              <a:buChar char="■"/>
            </a:pPr>
            <a:r>
              <a:rPr lang="en-US" sz="1800">
                <a:solidFill>
                  <a:schemeClr val="dk1"/>
                </a:solidFill>
              </a:rPr>
              <a:t>Change direction of the motor’s rotation to go counter-clockwise</a:t>
            </a:r>
          </a:p>
          <a:p>
            <a:pPr indent="-342900" lvl="2" marL="1371600" marR="0" rtl="0" algn="l">
              <a:lnSpc>
                <a:spcPct val="100000"/>
              </a:lnSpc>
              <a:spcBef>
                <a:spcPts val="0"/>
              </a:spcBef>
              <a:spcAft>
                <a:spcPts val="0"/>
              </a:spcAft>
              <a:buClr>
                <a:schemeClr val="dk1"/>
              </a:buClr>
              <a:buSzPct val="100000"/>
              <a:buChar char="■"/>
            </a:pPr>
            <a:r>
              <a:rPr lang="en-US" sz="1800">
                <a:solidFill>
                  <a:schemeClr val="dk1"/>
                </a:solidFill>
              </a:rPr>
              <a:t>Have motors step to bring the arm in</a:t>
            </a:r>
          </a:p>
        </p:txBody>
      </p:sp>
      <p:sp>
        <p:nvSpPr>
          <p:cNvPr id="318" name="Shape 318"/>
          <p:cNvSpPr txBox="1"/>
          <p:nvPr/>
        </p:nvSpPr>
        <p:spPr>
          <a:xfrm>
            <a:off x="7512500" y="0"/>
            <a:ext cx="2020500" cy="199200"/>
          </a:xfrm>
          <a:prstGeom prst="rect">
            <a:avLst/>
          </a:prstGeom>
          <a:noFill/>
          <a:ln>
            <a:noFill/>
          </a:ln>
        </p:spPr>
        <p:txBody>
          <a:bodyPr anchorCtr="0" anchor="t" bIns="91425" lIns="91425" rIns="91425" tIns="91425">
            <a:noAutofit/>
          </a:bodyPr>
          <a:lstStyle/>
          <a:p>
            <a:pPr lvl="0">
              <a:spcBef>
                <a:spcPts val="0"/>
              </a:spcBef>
              <a:buNone/>
            </a:pPr>
            <a:r>
              <a:rPr lang="en-US"/>
              <a:t>Amber Horvath</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0" y="76200"/>
            <a:ext cx="8229600" cy="1143000"/>
          </a:xfrm>
          <a:prstGeom prst="rect">
            <a:avLst/>
          </a:prstGeom>
        </p:spPr>
        <p:txBody>
          <a:bodyPr anchorCtr="0" anchor="ctr" bIns="91425" lIns="91425" rIns="91425" tIns="91425">
            <a:noAutofit/>
          </a:bodyPr>
          <a:lstStyle/>
          <a:p>
            <a:pPr lvl="0">
              <a:spcBef>
                <a:spcPts val="0"/>
              </a:spcBef>
              <a:buNone/>
            </a:pPr>
            <a:r>
              <a:rPr lang="en-US"/>
              <a:t>Software Design Details - Touch Sensor</a:t>
            </a:r>
          </a:p>
        </p:txBody>
      </p:sp>
      <p:sp>
        <p:nvSpPr>
          <p:cNvPr id="325" name="Shape 325"/>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
        <p:nvSpPr>
          <p:cNvPr id="326" name="Shape 326"/>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Amber Horvath</a:t>
            </a:r>
          </a:p>
        </p:txBody>
      </p:sp>
      <p:sp>
        <p:nvSpPr>
          <p:cNvPr id="327" name="Shape 327"/>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Font typeface="Arial"/>
              <a:buChar char="●"/>
            </a:pPr>
            <a:r>
              <a:rPr lang="en-US" sz="1800">
                <a:solidFill>
                  <a:schemeClr val="dk1"/>
                </a:solidFill>
              </a:rPr>
              <a:t>Within the body of the payload, two touch sensors will be placed at predetermined locations</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The arm shall make contact with the touch sensor and press it</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Upon being pressed, the touch sensor will go high and send a signal over telemetry</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The result of this touch will also be recorded locally on EEPROM</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The arm will then recalibrate before moving to the next sensor</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If no sensors remain, the arm will retract and await shutdown</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Software Design Details - Data Storage</a:t>
            </a:r>
          </a:p>
        </p:txBody>
      </p:sp>
      <p:sp>
        <p:nvSpPr>
          <p:cNvPr id="334" name="Shape 334"/>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Clr>
                <a:schemeClr val="dk1"/>
              </a:buClr>
              <a:buSzPct val="25000"/>
              <a:buFont typeface="Century"/>
              <a:buNone/>
            </a:pPr>
            <a:fld id="{00000000-1234-1234-1234-123412341234}" type="slidenum">
              <a:rPr lang="en-US"/>
              <a:t>‹#›</a:t>
            </a:fld>
          </a:p>
        </p:txBody>
      </p:sp>
      <p:sp>
        <p:nvSpPr>
          <p:cNvPr id="335" name="Shape 335"/>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Amber Horvath</a:t>
            </a:r>
          </a:p>
        </p:txBody>
      </p:sp>
      <p:sp>
        <p:nvSpPr>
          <p:cNvPr id="336" name="Shape 336"/>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1000"/>
              </a:spcAft>
              <a:buClr>
                <a:schemeClr val="dk1"/>
              </a:buClr>
              <a:buSzPct val="100000"/>
              <a:buFont typeface="Arial"/>
              <a:buChar char="●"/>
            </a:pPr>
            <a:r>
              <a:rPr lang="en-US" sz="2000">
                <a:solidFill>
                  <a:schemeClr val="dk1"/>
                </a:solidFill>
              </a:rPr>
              <a:t>There shall be a stand-alone software program to record analog data and log data to EEPROM</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software shall be written in AVR-C</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software shall succeed in logging data in pre-formatted strings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Software Design Details - Video Camera</a:t>
            </a:r>
          </a:p>
        </p:txBody>
      </p:sp>
      <p:sp>
        <p:nvSpPr>
          <p:cNvPr id="343" name="Shape 343"/>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Clr>
                <a:schemeClr val="dk1"/>
              </a:buClr>
              <a:buSzPct val="25000"/>
              <a:buFont typeface="Century"/>
              <a:buNone/>
            </a:pPr>
            <a:fld id="{00000000-1234-1234-1234-123412341234}" type="slidenum">
              <a:rPr lang="en-US"/>
              <a:t>‹#›</a:t>
            </a:fld>
          </a:p>
        </p:txBody>
      </p:sp>
      <p:sp>
        <p:nvSpPr>
          <p:cNvPr id="344" name="Shape 344"/>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
        <p:nvSpPr>
          <p:cNvPr id="345" name="Shape 345"/>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1000"/>
              </a:spcAft>
              <a:buClr>
                <a:schemeClr val="dk1"/>
              </a:buClr>
              <a:buSzPct val="100000"/>
              <a:buFont typeface="Arial"/>
              <a:buChar char="●"/>
            </a:pPr>
            <a:r>
              <a:rPr lang="en-US" sz="2000">
                <a:solidFill>
                  <a:schemeClr val="dk1"/>
                </a:solidFill>
              </a:rPr>
              <a:t>One GoPro Hero camera will be mounted to the payload.</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camera shall be controlled by a single motor adjusting the rotation of the camera.</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camera shall record video to its own SD card.</a:t>
            </a:r>
          </a:p>
          <a:p>
            <a:pPr indent="-355600" lvl="0" marL="457200" marR="0" rtl="0" algn="l">
              <a:lnSpc>
                <a:spcPct val="100000"/>
              </a:lnSpc>
              <a:spcBef>
                <a:spcPts val="0"/>
              </a:spcBef>
              <a:spcAft>
                <a:spcPts val="0"/>
              </a:spcAft>
              <a:buClr>
                <a:schemeClr val="dk1"/>
              </a:buClr>
              <a:buSzPct val="100000"/>
              <a:buChar char="●"/>
            </a:pPr>
            <a:r>
              <a:rPr lang="en-US" sz="2000">
                <a:solidFill>
                  <a:schemeClr val="dk1"/>
                </a:solidFill>
              </a:rPr>
              <a:t>The camera shall be powered on and off at the appropriate times by hardware triggers.</a:t>
            </a:r>
          </a:p>
          <a:p>
            <a:pPr indent="-355600" lvl="1" marL="914400" marR="0" rtl="0" algn="l">
              <a:lnSpc>
                <a:spcPct val="100000"/>
              </a:lnSpc>
              <a:spcBef>
                <a:spcPts val="0"/>
              </a:spcBef>
              <a:spcAft>
                <a:spcPts val="1000"/>
              </a:spcAft>
              <a:buClr>
                <a:schemeClr val="dk1"/>
              </a:buClr>
              <a:buSzPct val="100000"/>
              <a:buChar char="○"/>
            </a:pPr>
            <a:r>
              <a:rPr lang="en-US" sz="2000">
                <a:solidFill>
                  <a:schemeClr val="dk1"/>
                </a:solidFill>
              </a:rPr>
              <a:t>This will be handled by the Electronics team.</a:t>
            </a:r>
          </a:p>
        </p:txBody>
      </p:sp>
      <p:pic>
        <p:nvPicPr>
          <p:cNvPr descr="20170216_093620.jpg" id="346" name="Shape 346"/>
          <p:cNvPicPr preferRelativeResize="0"/>
          <p:nvPr/>
        </p:nvPicPr>
        <p:blipFill rotWithShape="1">
          <a:blip r:embed="rId3">
            <a:alphaModFix/>
          </a:blip>
          <a:srcRect b="28865" l="0" r="0" t="35626"/>
          <a:stretch/>
        </p:blipFill>
        <p:spPr>
          <a:xfrm>
            <a:off x="5050600" y="3982775"/>
            <a:ext cx="3179100" cy="2006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sp>
        <p:nvSpPr>
          <p:cNvPr id="352" name="Shape 352"/>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Software Design Details - Telemetry</a:t>
            </a:r>
          </a:p>
        </p:txBody>
      </p:sp>
      <p:sp>
        <p:nvSpPr>
          <p:cNvPr id="353" name="Shape 353"/>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Clr>
                <a:schemeClr val="dk1"/>
              </a:buClr>
              <a:buSzPct val="25000"/>
              <a:buFont typeface="Century"/>
              <a:buNone/>
            </a:pPr>
            <a:fld id="{00000000-1234-1234-1234-123412341234}" type="slidenum">
              <a:rPr lang="en-US"/>
              <a:t>‹#›</a:t>
            </a:fld>
          </a:p>
        </p:txBody>
      </p:sp>
      <p:sp>
        <p:nvSpPr>
          <p:cNvPr id="354" name="Shape 354"/>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
        <p:nvSpPr>
          <p:cNvPr id="355" name="Shape 355"/>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1000"/>
              </a:spcAft>
              <a:buClr>
                <a:schemeClr val="dk1"/>
              </a:buClr>
              <a:buSzPct val="100000"/>
              <a:buFont typeface="Arial"/>
              <a:buChar char="●"/>
            </a:pPr>
            <a:r>
              <a:rPr lang="en-US" sz="2000">
                <a:solidFill>
                  <a:schemeClr val="dk1"/>
                </a:solidFill>
              </a:rPr>
              <a:t>The payload software shall report telemetry codes via 4 parallel lines.</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There shall be 16 4-character codes, representing various states and checkpoints the program reaches. </a:t>
            </a:r>
          </a:p>
          <a:p>
            <a:pPr indent="-355600" lvl="0" marL="457200" marR="0" rtl="0" algn="l">
              <a:lnSpc>
                <a:spcPct val="100000"/>
              </a:lnSpc>
              <a:spcBef>
                <a:spcPts val="0"/>
              </a:spcBef>
              <a:spcAft>
                <a:spcPts val="0"/>
              </a:spcAft>
              <a:buClr>
                <a:schemeClr val="dk1"/>
              </a:buClr>
              <a:buSzPct val="100000"/>
              <a:buChar char="●"/>
            </a:pPr>
            <a:r>
              <a:rPr lang="en-US" sz="2000">
                <a:solidFill>
                  <a:schemeClr val="dk1"/>
                </a:solidFill>
              </a:rPr>
              <a:t>Examples:</a:t>
            </a:r>
          </a:p>
          <a:p>
            <a:pPr indent="-355600" lvl="1" marL="914400" marR="0" rtl="0" algn="l">
              <a:lnSpc>
                <a:spcPct val="100000"/>
              </a:lnSpc>
              <a:spcBef>
                <a:spcPts val="0"/>
              </a:spcBef>
              <a:spcAft>
                <a:spcPts val="0"/>
              </a:spcAft>
              <a:buClr>
                <a:schemeClr val="dk1"/>
              </a:buClr>
              <a:buSzPct val="100000"/>
              <a:buChar char="○"/>
            </a:pPr>
            <a:r>
              <a:rPr lang="en-US" sz="2000">
                <a:solidFill>
                  <a:schemeClr val="dk1"/>
                </a:solidFill>
              </a:rPr>
              <a:t>State transition</a:t>
            </a:r>
          </a:p>
          <a:p>
            <a:pPr indent="-355600" lvl="1" marL="914400" marR="0" rtl="0" algn="l">
              <a:lnSpc>
                <a:spcPct val="100000"/>
              </a:lnSpc>
              <a:spcBef>
                <a:spcPts val="0"/>
              </a:spcBef>
              <a:spcAft>
                <a:spcPts val="0"/>
              </a:spcAft>
              <a:buClr>
                <a:schemeClr val="dk1"/>
              </a:buClr>
              <a:buSzPct val="100000"/>
              <a:buChar char="○"/>
            </a:pPr>
            <a:r>
              <a:rPr lang="en-US" sz="2000">
                <a:solidFill>
                  <a:schemeClr val="dk1"/>
                </a:solidFill>
              </a:rPr>
              <a:t>Touch sensor activated</a:t>
            </a:r>
          </a:p>
          <a:p>
            <a:pPr indent="-355600" lvl="1" marL="914400" marR="0" rtl="0" algn="l">
              <a:lnSpc>
                <a:spcPct val="100000"/>
              </a:lnSpc>
              <a:spcBef>
                <a:spcPts val="0"/>
              </a:spcBef>
              <a:spcAft>
                <a:spcPts val="1000"/>
              </a:spcAft>
              <a:buClr>
                <a:schemeClr val="dk1"/>
              </a:buClr>
              <a:buSzPct val="100000"/>
              <a:buChar char="○"/>
            </a:pPr>
            <a:r>
              <a:rPr lang="en-US" sz="2000">
                <a:solidFill>
                  <a:schemeClr val="dk1"/>
                </a:solidFill>
              </a:rPr>
              <a:t>Calibration</a:t>
            </a:r>
          </a:p>
        </p:txBody>
      </p:sp>
      <p:pic>
        <p:nvPicPr>
          <p:cNvPr id="356" name="Shape 356"/>
          <p:cNvPicPr preferRelativeResize="0"/>
          <p:nvPr/>
        </p:nvPicPr>
        <p:blipFill rotWithShape="1">
          <a:blip r:embed="rId3">
            <a:alphaModFix/>
          </a:blip>
          <a:srcRect b="19235" l="16157" r="23328" t="23137"/>
          <a:stretch/>
        </p:blipFill>
        <p:spPr>
          <a:xfrm>
            <a:off x="376199" y="4051900"/>
            <a:ext cx="3531500" cy="1891875"/>
          </a:xfrm>
          <a:prstGeom prst="rect">
            <a:avLst/>
          </a:prstGeom>
          <a:noFill/>
          <a:ln>
            <a:noFill/>
          </a:ln>
        </p:spPr>
      </p:pic>
      <p:pic>
        <p:nvPicPr>
          <p:cNvPr id="357" name="Shape 357"/>
          <p:cNvPicPr preferRelativeResize="0"/>
          <p:nvPr/>
        </p:nvPicPr>
        <p:blipFill rotWithShape="1">
          <a:blip r:embed="rId4">
            <a:alphaModFix/>
          </a:blip>
          <a:srcRect b="27545" l="32217" r="5920" t="24045"/>
          <a:stretch/>
        </p:blipFill>
        <p:spPr>
          <a:xfrm>
            <a:off x="4181026" y="4006150"/>
            <a:ext cx="4505771" cy="1983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Software Design Details - Telemetry</a:t>
            </a:r>
          </a:p>
        </p:txBody>
      </p:sp>
      <p:sp>
        <p:nvSpPr>
          <p:cNvPr id="364" name="Shape 364"/>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Clr>
                <a:schemeClr val="dk1"/>
              </a:buClr>
              <a:buSzPct val="25000"/>
              <a:buFont typeface="Century"/>
              <a:buNone/>
            </a:pPr>
            <a:fld id="{00000000-1234-1234-1234-123412341234}" type="slidenum">
              <a:rPr lang="en-US"/>
              <a:t>‹#›</a:t>
            </a:fld>
          </a:p>
        </p:txBody>
      </p:sp>
      <p:sp>
        <p:nvSpPr>
          <p:cNvPr id="365" name="Shape 365"/>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
        <p:nvSpPr>
          <p:cNvPr id="366" name="Shape 366"/>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payload software shall save a detailed log of operations to an on-board EEPROM memory.</a:t>
            </a:r>
          </a:p>
          <a:p>
            <a:pPr indent="-355600" lvl="0" marL="457200" marR="0" rtl="0" algn="l">
              <a:lnSpc>
                <a:spcPct val="100000"/>
              </a:lnSpc>
              <a:spcBef>
                <a:spcPts val="0"/>
              </a:spcBef>
              <a:spcAft>
                <a:spcPts val="0"/>
              </a:spcAft>
              <a:buClr>
                <a:schemeClr val="dk1"/>
              </a:buClr>
              <a:buSzPct val="100000"/>
              <a:buChar char="●"/>
            </a:pPr>
            <a:r>
              <a:rPr lang="en-US" sz="2000">
                <a:solidFill>
                  <a:schemeClr val="dk1"/>
                </a:solidFill>
              </a:rPr>
              <a:t>The log should include</a:t>
            </a:r>
          </a:p>
          <a:p>
            <a:pPr indent="-355600" lvl="1" marL="914400" marR="0" rtl="0" algn="l">
              <a:lnSpc>
                <a:spcPct val="100000"/>
              </a:lnSpc>
              <a:spcBef>
                <a:spcPts val="0"/>
              </a:spcBef>
              <a:spcAft>
                <a:spcPts val="0"/>
              </a:spcAft>
              <a:buClr>
                <a:schemeClr val="dk1"/>
              </a:buClr>
              <a:buSzPct val="100000"/>
              <a:buChar char="○"/>
            </a:pPr>
            <a:r>
              <a:rPr lang="en-US" sz="2000">
                <a:solidFill>
                  <a:schemeClr val="dk1"/>
                </a:solidFill>
              </a:rPr>
              <a:t>Time in tenths of seconds since power on</a:t>
            </a:r>
          </a:p>
          <a:p>
            <a:pPr indent="-355600" lvl="1" marL="914400" marR="0" rtl="0" algn="l">
              <a:lnSpc>
                <a:spcPct val="100000"/>
              </a:lnSpc>
              <a:spcBef>
                <a:spcPts val="0"/>
              </a:spcBef>
              <a:spcAft>
                <a:spcPts val="0"/>
              </a:spcAft>
              <a:buClr>
                <a:schemeClr val="dk1"/>
              </a:buClr>
              <a:buSzPct val="100000"/>
              <a:buChar char="○"/>
            </a:pPr>
            <a:r>
              <a:rPr lang="en-US" sz="2000">
                <a:solidFill>
                  <a:schemeClr val="dk1"/>
                </a:solidFill>
              </a:rPr>
              <a:t>Description of event</a:t>
            </a:r>
          </a:p>
        </p:txBody>
      </p:sp>
      <p:pic>
        <p:nvPicPr>
          <p:cNvPr id="367" name="Shape 367"/>
          <p:cNvPicPr preferRelativeResize="0"/>
          <p:nvPr/>
        </p:nvPicPr>
        <p:blipFill>
          <a:blip r:embed="rId3">
            <a:alphaModFix/>
          </a:blip>
          <a:stretch>
            <a:fillRect/>
          </a:stretch>
        </p:blipFill>
        <p:spPr>
          <a:xfrm>
            <a:off x="376198" y="3396950"/>
            <a:ext cx="5549100" cy="2908599"/>
          </a:xfrm>
          <a:prstGeom prst="rect">
            <a:avLst/>
          </a:prstGeom>
          <a:noFill/>
          <a:ln>
            <a:noFill/>
          </a:ln>
        </p:spPr>
      </p:pic>
      <p:pic>
        <p:nvPicPr>
          <p:cNvPr id="368" name="Shape 368"/>
          <p:cNvPicPr preferRelativeResize="0"/>
          <p:nvPr/>
        </p:nvPicPr>
        <p:blipFill>
          <a:blip r:embed="rId4">
            <a:alphaModFix/>
          </a:blip>
          <a:stretch>
            <a:fillRect/>
          </a:stretch>
        </p:blipFill>
        <p:spPr>
          <a:xfrm>
            <a:off x="5359040" y="4945395"/>
            <a:ext cx="3689683" cy="1142999"/>
          </a:xfrm>
          <a:prstGeom prst="rect">
            <a:avLst/>
          </a:prstGeom>
          <a:noFill/>
          <a:ln cap="flat" cmpd="sng" w="19050">
            <a:solidFill>
              <a:schemeClr val="dk2"/>
            </a:solidFill>
            <a:prstDash val="solid"/>
            <a:round/>
            <a:headEnd len="med" w="med" type="none"/>
            <a:tailEnd len="med" w="med"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Software Design Details - Data Visualization</a:t>
            </a:r>
          </a:p>
        </p:txBody>
      </p:sp>
      <p:sp>
        <p:nvSpPr>
          <p:cNvPr id="375" name="Shape 375"/>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Clr>
                <a:schemeClr val="dk1"/>
              </a:buClr>
              <a:buSzPct val="25000"/>
              <a:buFont typeface="Century"/>
              <a:buNone/>
            </a:pPr>
            <a:fld id="{00000000-1234-1234-1234-123412341234}" type="slidenum">
              <a:rPr lang="en-US"/>
              <a:t>‹#›</a:t>
            </a:fld>
          </a:p>
        </p:txBody>
      </p:sp>
      <p:sp>
        <p:nvSpPr>
          <p:cNvPr id="376" name="Shape 376"/>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
        <p:nvSpPr>
          <p:cNvPr id="377" name="Shape 377"/>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1000"/>
              </a:spcAft>
              <a:buClr>
                <a:schemeClr val="dk1"/>
              </a:buClr>
              <a:buSzPct val="100000"/>
              <a:buFont typeface="Arial"/>
              <a:buChar char="●"/>
            </a:pPr>
            <a:r>
              <a:rPr lang="en-US" sz="2000">
                <a:solidFill>
                  <a:schemeClr val="dk1"/>
                </a:solidFill>
              </a:rPr>
              <a:t>There shall be a stand-alone software program to read and display the telemetry data stored in the eeprom memory. </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software shall be written in Python, because of the team’s familiarity with the language as well as its ease of use and readability.</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matplotlib Python library shall be used to generate graphs and charts of the data obtained.</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Tkinter Python library shall be used to create the Graphical User Interface (GUI)</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There shall be graphs representing temperature data and a timeline of significant events, as well a textual representation of the log file.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0" y="76200"/>
            <a:ext cx="8229600" cy="1143000"/>
          </a:xfrm>
          <a:prstGeom prst="rect">
            <a:avLst/>
          </a:prstGeom>
        </p:spPr>
        <p:txBody>
          <a:bodyPr anchorCtr="0" anchor="ctr" bIns="91425" lIns="91425" rIns="91425" tIns="91425">
            <a:noAutofit/>
          </a:bodyPr>
          <a:lstStyle/>
          <a:p>
            <a:pPr lvl="0">
              <a:spcBef>
                <a:spcPts val="0"/>
              </a:spcBef>
              <a:buNone/>
            </a:pPr>
            <a:r>
              <a:rPr lang="en-US"/>
              <a:t>Software Design Details - Data Visualization</a:t>
            </a:r>
          </a:p>
        </p:txBody>
      </p:sp>
      <p:sp>
        <p:nvSpPr>
          <p:cNvPr id="384" name="Shape 384"/>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pic>
        <p:nvPicPr>
          <p:cNvPr id="385" name="Shape 385"/>
          <p:cNvPicPr preferRelativeResize="0"/>
          <p:nvPr/>
        </p:nvPicPr>
        <p:blipFill>
          <a:blip r:embed="rId3">
            <a:alphaModFix/>
          </a:blip>
          <a:stretch>
            <a:fillRect/>
          </a:stretch>
        </p:blipFill>
        <p:spPr>
          <a:xfrm>
            <a:off x="1492331" y="1061799"/>
            <a:ext cx="6159337" cy="5243749"/>
          </a:xfrm>
          <a:prstGeom prst="rect">
            <a:avLst/>
          </a:prstGeom>
          <a:noFill/>
          <a:ln>
            <a:noFill/>
          </a:ln>
        </p:spPr>
      </p:pic>
      <p:sp>
        <p:nvSpPr>
          <p:cNvPr id="386" name="Shape 386"/>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type="title"/>
          </p:nvPr>
        </p:nvSpPr>
        <p:spPr>
          <a:xfrm>
            <a:off x="685812" y="2138200"/>
            <a:ext cx="7772400" cy="1362000"/>
          </a:xfrm>
          <a:prstGeom prst="rect">
            <a:avLst/>
          </a:prstGeom>
        </p:spPr>
        <p:txBody>
          <a:bodyPr anchorCtr="0" anchor="t" bIns="91425" lIns="91425" rIns="91425" tIns="91425">
            <a:noAutofit/>
          </a:bodyPr>
          <a:lstStyle/>
          <a:p>
            <a:pPr lvl="0" rtl="0" algn="ctr">
              <a:spcBef>
                <a:spcPts val="0"/>
              </a:spcBef>
              <a:buNone/>
            </a:pPr>
            <a:r>
              <a:rPr b="0" lang="en-US"/>
              <a:t>4</a:t>
            </a:r>
            <a:r>
              <a:rPr b="0" lang="en-US"/>
              <a:t>.0 Progress Update</a:t>
            </a:r>
          </a:p>
        </p:txBody>
      </p:sp>
      <p:sp>
        <p:nvSpPr>
          <p:cNvPr id="393" name="Shape 393"/>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Clr>
                <a:schemeClr val="dk1"/>
              </a:buClr>
              <a:buSzPct val="25000"/>
              <a:buFont typeface="Century"/>
              <a:buNone/>
            </a:pPr>
            <a:fld id="{00000000-1234-1234-1234-123412341234}" type="slidenum">
              <a:rPr lang="en-US"/>
              <a:t>‹#›</a:t>
            </a:fld>
          </a:p>
        </p:txBody>
      </p:sp>
      <p:sp>
        <p:nvSpPr>
          <p:cNvPr id="394" name="Shape 394"/>
          <p:cNvSpPr txBox="1"/>
          <p:nvPr/>
        </p:nvSpPr>
        <p:spPr>
          <a:xfrm>
            <a:off x="7467300" y="0"/>
            <a:ext cx="1011300" cy="311100"/>
          </a:xfrm>
          <a:prstGeom prst="rect">
            <a:avLst/>
          </a:prstGeom>
          <a:noFill/>
          <a:ln>
            <a:noFill/>
          </a:ln>
        </p:spPr>
        <p:txBody>
          <a:bodyPr anchorCtr="0" anchor="t" bIns="91425" lIns="91425" rIns="91425" tIns="91425">
            <a:noAutofit/>
          </a:bodyPr>
          <a:lstStyle/>
          <a:p>
            <a:pPr lvl="0" rtl="0">
              <a:spcBef>
                <a:spcPts val="0"/>
              </a:spcBef>
              <a:buNone/>
            </a:pPr>
            <a:r>
              <a:rPr lang="en-US"/>
              <a:t>Helena</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lang="en-US"/>
              <a:t>Introduction</a:t>
            </a:r>
          </a:p>
        </p:txBody>
      </p:sp>
      <p:sp>
        <p:nvSpPr>
          <p:cNvPr id="127" name="Shape 127"/>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128" name="Shape 128"/>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Helena</a:t>
            </a:r>
          </a:p>
        </p:txBody>
      </p:sp>
      <p:sp>
        <p:nvSpPr>
          <p:cNvPr id="129" name="Shape 129"/>
          <p:cNvSpPr txBox="1"/>
          <p:nvPr/>
        </p:nvSpPr>
        <p:spPr>
          <a:xfrm>
            <a:off x="375950" y="1219200"/>
            <a:ext cx="7853400" cy="4822200"/>
          </a:xfrm>
          <a:prstGeom prst="rect">
            <a:avLst/>
          </a:prstGeom>
          <a:noFill/>
          <a:ln>
            <a:noFill/>
          </a:ln>
        </p:spPr>
        <p:txBody>
          <a:bodyPr anchorCtr="0" anchor="t" bIns="91425" lIns="91425" rIns="91425" tIns="91425">
            <a:noAutofit/>
          </a:bodyPr>
          <a:lstStyle/>
          <a:p>
            <a:pPr lvl="0" rtl="0" algn="ctr">
              <a:spcBef>
                <a:spcPts val="0"/>
              </a:spcBef>
              <a:buNone/>
            </a:pPr>
            <a:r>
              <a:rPr lang="en-US" sz="4400">
                <a:solidFill>
                  <a:schemeClr val="dk1"/>
                </a:solidFill>
                <a:latin typeface="Century"/>
                <a:ea typeface="Century"/>
                <a:cs typeface="Century"/>
                <a:sym typeface="Century"/>
              </a:rPr>
              <a:t>RockSat-X: Hephaestus</a:t>
            </a:r>
          </a:p>
          <a:p>
            <a:pPr lvl="0" rtl="0" algn="ctr">
              <a:spcBef>
                <a:spcPts val="0"/>
              </a:spcBef>
              <a:buNone/>
            </a:pPr>
            <a:r>
              <a:t/>
            </a:r>
            <a:endParaRPr sz="4400">
              <a:solidFill>
                <a:schemeClr val="dk1"/>
              </a:solidFill>
              <a:latin typeface="Century"/>
              <a:ea typeface="Century"/>
              <a:cs typeface="Century"/>
              <a:sym typeface="Century"/>
            </a:endParaRPr>
          </a:p>
          <a:p>
            <a:pPr lvl="0" rtl="0" algn="ctr">
              <a:spcBef>
                <a:spcPts val="0"/>
              </a:spcBef>
              <a:buClr>
                <a:schemeClr val="dk1"/>
              </a:buClr>
              <a:buFont typeface="Century"/>
              <a:buNone/>
            </a:pPr>
            <a:r>
              <a:t/>
            </a:r>
            <a:endParaRPr sz="4400">
              <a:solidFill>
                <a:schemeClr val="dk1"/>
              </a:solidFill>
              <a:latin typeface="Century"/>
              <a:ea typeface="Century"/>
              <a:cs typeface="Century"/>
              <a:sym typeface="Century"/>
            </a:endParaRPr>
          </a:p>
        </p:txBody>
      </p:sp>
      <p:pic>
        <p:nvPicPr>
          <p:cNvPr id="130" name="Shape 130"/>
          <p:cNvPicPr preferRelativeResize="0"/>
          <p:nvPr/>
        </p:nvPicPr>
        <p:blipFill rotWithShape="1">
          <a:blip r:embed="rId3">
            <a:alphaModFix/>
          </a:blip>
          <a:srcRect b="0" l="0" r="0" t="0"/>
          <a:stretch/>
        </p:blipFill>
        <p:spPr>
          <a:xfrm>
            <a:off x="3355549" y="2349875"/>
            <a:ext cx="1894200" cy="1894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txBox="1"/>
          <p:nvPr>
            <p:ph type="title"/>
          </p:nvPr>
        </p:nvSpPr>
        <p:spPr>
          <a:xfrm>
            <a:off x="0" y="76200"/>
            <a:ext cx="8229600" cy="1143000"/>
          </a:xfrm>
          <a:prstGeom prst="rect">
            <a:avLst/>
          </a:prstGeom>
        </p:spPr>
        <p:txBody>
          <a:bodyPr anchorCtr="0" anchor="ctr" bIns="91425" lIns="91425" rIns="91425" tIns="91425">
            <a:noAutofit/>
          </a:bodyPr>
          <a:lstStyle/>
          <a:p>
            <a:pPr lvl="0">
              <a:spcBef>
                <a:spcPts val="0"/>
              </a:spcBef>
              <a:buNone/>
            </a:pPr>
            <a:r>
              <a:rPr lang="en-US"/>
              <a:t>Update on Configuration Space Creation</a:t>
            </a:r>
          </a:p>
        </p:txBody>
      </p:sp>
      <p:sp>
        <p:nvSpPr>
          <p:cNvPr id="401" name="Shape 401"/>
          <p:cNvSpPr txBox="1"/>
          <p:nvPr>
            <p:ph idx="1" type="body"/>
          </p:nvPr>
        </p:nvSpPr>
        <p:spPr>
          <a:xfrm>
            <a:off x="0" y="1219199"/>
            <a:ext cx="8229600" cy="4648200"/>
          </a:xfrm>
          <a:prstGeom prst="rect">
            <a:avLst/>
          </a:prstGeom>
        </p:spPr>
        <p:txBody>
          <a:bodyPr anchorCtr="0" anchor="t" bIns="91425" lIns="91425" rIns="91425" tIns="91425">
            <a:noAutofit/>
          </a:bodyPr>
          <a:lstStyle/>
          <a:p>
            <a:pPr lvl="0">
              <a:spcBef>
                <a:spcPts val="0"/>
              </a:spcBef>
              <a:buNone/>
            </a:pPr>
            <a:r>
              <a:rPr lang="en-US" sz="1800"/>
              <a:t>The Configuration Space has been created. The process for creating the configuration space has been followed, and the data has been used to create the CSpace.</a:t>
            </a:r>
          </a:p>
          <a:p>
            <a:pPr lvl="0">
              <a:spcBef>
                <a:spcPts val="0"/>
              </a:spcBef>
              <a:buNone/>
            </a:pPr>
            <a:br>
              <a:rPr lang="en-US" sz="1800"/>
            </a:br>
            <a:r>
              <a:rPr lang="en-US" sz="1800" u="sng"/>
              <a:t>Blocks:</a:t>
            </a:r>
          </a:p>
          <a:p>
            <a:pPr lvl="0">
              <a:spcBef>
                <a:spcPts val="0"/>
              </a:spcBef>
              <a:buNone/>
            </a:pPr>
            <a:r>
              <a:rPr lang="en-US" sz="1800"/>
              <a:t>None.</a:t>
            </a:r>
          </a:p>
          <a:p>
            <a:pPr lvl="0">
              <a:spcBef>
                <a:spcPts val="0"/>
              </a:spcBef>
              <a:buNone/>
            </a:pPr>
            <a:r>
              <a:t/>
            </a:r>
            <a:endParaRPr sz="1800"/>
          </a:p>
          <a:p>
            <a:pPr lvl="0">
              <a:spcBef>
                <a:spcPts val="0"/>
              </a:spcBef>
              <a:buNone/>
            </a:pPr>
            <a:r>
              <a:rPr lang="en-US" sz="1800" u="sng"/>
              <a:t>Remaining Work:</a:t>
            </a:r>
          </a:p>
          <a:p>
            <a:pPr lvl="0" rtl="0">
              <a:spcBef>
                <a:spcPts val="0"/>
              </a:spcBef>
              <a:buNone/>
            </a:pPr>
            <a:r>
              <a:rPr lang="en-US" sz="1800"/>
              <a:t>None.</a:t>
            </a:r>
          </a:p>
        </p:txBody>
      </p:sp>
      <p:sp>
        <p:nvSpPr>
          <p:cNvPr id="402" name="Shape 402"/>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
        <p:nvSpPr>
          <p:cNvPr id="403" name="Shape 403"/>
          <p:cNvSpPr txBox="1"/>
          <p:nvPr/>
        </p:nvSpPr>
        <p:spPr>
          <a:xfrm>
            <a:off x="7467300" y="0"/>
            <a:ext cx="1011300" cy="311100"/>
          </a:xfrm>
          <a:prstGeom prst="rect">
            <a:avLst/>
          </a:prstGeom>
          <a:noFill/>
          <a:ln>
            <a:noFill/>
          </a:ln>
        </p:spPr>
        <p:txBody>
          <a:bodyPr anchorCtr="0" anchor="t" bIns="91425" lIns="91425" rIns="91425" tIns="91425">
            <a:noAutofit/>
          </a:bodyPr>
          <a:lstStyle/>
          <a:p>
            <a:pPr lvl="0">
              <a:spcBef>
                <a:spcPts val="0"/>
              </a:spcBef>
              <a:buNone/>
            </a:pPr>
            <a:r>
              <a:rPr lang="en-US"/>
              <a:t>Helena</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Pathfinding</a:t>
            </a:r>
          </a:p>
        </p:txBody>
      </p:sp>
      <p:sp>
        <p:nvSpPr>
          <p:cNvPr id="410" name="Shape 410"/>
          <p:cNvSpPr txBox="1"/>
          <p:nvPr>
            <p:ph idx="1" type="body"/>
          </p:nvPr>
        </p:nvSpPr>
        <p:spPr>
          <a:xfrm>
            <a:off x="0" y="1219199"/>
            <a:ext cx="8229600" cy="4648200"/>
          </a:xfrm>
          <a:prstGeom prst="rect">
            <a:avLst/>
          </a:prstGeom>
        </p:spPr>
        <p:txBody>
          <a:bodyPr anchorCtr="0" anchor="t" bIns="91425" lIns="91425" rIns="91425" tIns="91425">
            <a:noAutofit/>
          </a:bodyPr>
          <a:lstStyle/>
          <a:p>
            <a:pPr lvl="0" rtl="0">
              <a:spcBef>
                <a:spcPts val="0"/>
              </a:spcBef>
              <a:buNone/>
            </a:pPr>
            <a:r>
              <a:rPr lang="en-US" sz="1800"/>
              <a:t>The pseudocode for the pathfinding algorithm has been written. The code for pathfinding has not yet been written. Dijkstra’s algorithm will now be used instead of A*.</a:t>
            </a:r>
          </a:p>
          <a:p>
            <a:pPr lvl="0" rtl="0">
              <a:spcBef>
                <a:spcPts val="0"/>
              </a:spcBef>
              <a:buNone/>
            </a:pPr>
            <a:br>
              <a:rPr lang="en-US" sz="1800"/>
            </a:br>
            <a:r>
              <a:rPr lang="en-US" sz="1800" u="sng"/>
              <a:t>Blocks:</a:t>
            </a:r>
          </a:p>
          <a:p>
            <a:pPr lvl="0" rtl="0">
              <a:spcBef>
                <a:spcPts val="0"/>
              </a:spcBef>
              <a:buNone/>
            </a:pPr>
            <a:r>
              <a:rPr lang="en-US" sz="1800"/>
              <a:t>None.</a:t>
            </a:r>
          </a:p>
          <a:p>
            <a:pPr lvl="0" rtl="0">
              <a:spcBef>
                <a:spcPts val="0"/>
              </a:spcBef>
              <a:buNone/>
            </a:pPr>
            <a:r>
              <a:t/>
            </a:r>
            <a:endParaRPr sz="1800"/>
          </a:p>
          <a:p>
            <a:pPr lvl="0" rtl="0">
              <a:spcBef>
                <a:spcPts val="0"/>
              </a:spcBef>
              <a:buNone/>
            </a:pPr>
            <a:r>
              <a:rPr lang="en-US" sz="1800" u="sng"/>
              <a:t>Remaining Work:</a:t>
            </a:r>
          </a:p>
          <a:p>
            <a:pPr indent="-342900" lvl="0" marL="457200" rtl="0">
              <a:spcBef>
                <a:spcPts val="0"/>
              </a:spcBef>
              <a:buSzPct val="100000"/>
            </a:pPr>
            <a:r>
              <a:rPr lang="en-US" sz="1800"/>
              <a:t>Dijstra’s algorithm must be implemented on the OBC through the C-Space.</a:t>
            </a:r>
          </a:p>
        </p:txBody>
      </p:sp>
      <p:sp>
        <p:nvSpPr>
          <p:cNvPr id="411" name="Shape 411"/>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412" name="Shape 412"/>
          <p:cNvSpPr txBox="1"/>
          <p:nvPr/>
        </p:nvSpPr>
        <p:spPr>
          <a:xfrm>
            <a:off x="7467300" y="0"/>
            <a:ext cx="1011300" cy="311100"/>
          </a:xfrm>
          <a:prstGeom prst="rect">
            <a:avLst/>
          </a:prstGeom>
          <a:noFill/>
          <a:ln>
            <a:noFill/>
          </a:ln>
        </p:spPr>
        <p:txBody>
          <a:bodyPr anchorCtr="0" anchor="t" bIns="91425" lIns="91425" rIns="91425" tIns="91425">
            <a:noAutofit/>
          </a:bodyPr>
          <a:lstStyle/>
          <a:p>
            <a:pPr lvl="0" rtl="0">
              <a:spcBef>
                <a:spcPts val="0"/>
              </a:spcBef>
              <a:buNone/>
            </a:pPr>
            <a:r>
              <a:rPr lang="en-US"/>
              <a:t>Helena</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 name="Shape 417"/>
        <p:cNvGrpSpPr/>
        <p:nvPr/>
      </p:nvGrpSpPr>
      <p:grpSpPr>
        <a:xfrm>
          <a:off x="0" y="0"/>
          <a:ext cx="0" cy="0"/>
          <a:chOff x="0" y="0"/>
          <a:chExt cx="0" cy="0"/>
        </a:xfrm>
      </p:grpSpPr>
      <p:sp>
        <p:nvSpPr>
          <p:cNvPr id="418" name="Shape 418"/>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Arm Movement</a:t>
            </a:r>
          </a:p>
        </p:txBody>
      </p:sp>
      <p:sp>
        <p:nvSpPr>
          <p:cNvPr id="419" name="Shape 419"/>
          <p:cNvSpPr txBox="1"/>
          <p:nvPr>
            <p:ph idx="1" type="body"/>
          </p:nvPr>
        </p:nvSpPr>
        <p:spPr>
          <a:xfrm>
            <a:off x="0" y="1219199"/>
            <a:ext cx="8229600" cy="4648200"/>
          </a:xfrm>
          <a:prstGeom prst="rect">
            <a:avLst/>
          </a:prstGeom>
        </p:spPr>
        <p:txBody>
          <a:bodyPr anchorCtr="0" anchor="t" bIns="91425" lIns="91425" rIns="91425" tIns="91425">
            <a:noAutofit/>
          </a:bodyPr>
          <a:lstStyle/>
          <a:p>
            <a:pPr lvl="0" rtl="0">
              <a:spcBef>
                <a:spcPts val="0"/>
              </a:spcBef>
              <a:buNone/>
            </a:pPr>
            <a:r>
              <a:rPr lang="en-US" sz="1800"/>
              <a:t>The motor control drivers have been written by the EE team. The code for executing a given path has been written.</a:t>
            </a:r>
          </a:p>
          <a:p>
            <a:pPr lvl="0" rtl="0">
              <a:spcBef>
                <a:spcPts val="0"/>
              </a:spcBef>
              <a:buNone/>
            </a:pPr>
            <a:br>
              <a:rPr lang="en-US" sz="1800"/>
            </a:br>
            <a:r>
              <a:rPr lang="en-US" sz="1800" u="sng"/>
              <a:t>Blocks:</a:t>
            </a:r>
          </a:p>
          <a:p>
            <a:pPr lvl="0" rtl="0">
              <a:spcBef>
                <a:spcPts val="0"/>
              </a:spcBef>
              <a:buNone/>
            </a:pPr>
            <a:r>
              <a:rPr lang="en-US" sz="1800"/>
              <a:t>The motors </a:t>
            </a:r>
            <a:r>
              <a:rPr lang="en-US" sz="1800"/>
              <a:t>were received on February 20th, unblocking this step.</a:t>
            </a:r>
          </a:p>
          <a:p>
            <a:pPr lvl="0" rtl="0">
              <a:spcBef>
                <a:spcPts val="0"/>
              </a:spcBef>
              <a:buNone/>
            </a:pPr>
            <a:r>
              <a:t/>
            </a:r>
            <a:endParaRPr sz="1800"/>
          </a:p>
          <a:p>
            <a:pPr lvl="0">
              <a:spcBef>
                <a:spcPts val="0"/>
              </a:spcBef>
              <a:buNone/>
            </a:pPr>
            <a:r>
              <a:rPr lang="en-US" sz="1800" u="sng"/>
              <a:t>Remaining Work:</a:t>
            </a:r>
          </a:p>
          <a:p>
            <a:pPr lvl="0" rtl="0">
              <a:spcBef>
                <a:spcPts val="0"/>
              </a:spcBef>
              <a:buNone/>
            </a:pPr>
            <a:r>
              <a:rPr lang="en-US" sz="1800"/>
              <a:t>None</a:t>
            </a:r>
          </a:p>
        </p:txBody>
      </p:sp>
      <p:sp>
        <p:nvSpPr>
          <p:cNvPr id="420" name="Shape 420"/>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421" name="Shape 421"/>
          <p:cNvSpPr txBox="1"/>
          <p:nvPr/>
        </p:nvSpPr>
        <p:spPr>
          <a:xfrm>
            <a:off x="7467300" y="0"/>
            <a:ext cx="1011300" cy="311100"/>
          </a:xfrm>
          <a:prstGeom prst="rect">
            <a:avLst/>
          </a:prstGeom>
          <a:noFill/>
          <a:ln>
            <a:noFill/>
          </a:ln>
        </p:spPr>
        <p:txBody>
          <a:bodyPr anchorCtr="0" anchor="t" bIns="91425" lIns="91425" rIns="91425" tIns="91425">
            <a:noAutofit/>
          </a:bodyPr>
          <a:lstStyle/>
          <a:p>
            <a:pPr lvl="0" rtl="0">
              <a:spcBef>
                <a:spcPts val="0"/>
              </a:spcBef>
              <a:buNone/>
            </a:pPr>
            <a:r>
              <a:rPr lang="en-US"/>
              <a:t>Helena</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Arm Retraction</a:t>
            </a:r>
          </a:p>
        </p:txBody>
      </p:sp>
      <p:sp>
        <p:nvSpPr>
          <p:cNvPr id="428" name="Shape 428"/>
          <p:cNvSpPr txBox="1"/>
          <p:nvPr>
            <p:ph idx="1" type="body"/>
          </p:nvPr>
        </p:nvSpPr>
        <p:spPr>
          <a:xfrm>
            <a:off x="0" y="1219199"/>
            <a:ext cx="8229600" cy="4648200"/>
          </a:xfrm>
          <a:prstGeom prst="rect">
            <a:avLst/>
          </a:prstGeom>
        </p:spPr>
        <p:txBody>
          <a:bodyPr anchorCtr="0" anchor="t" bIns="91425" lIns="91425" rIns="91425" tIns="91425">
            <a:noAutofit/>
          </a:bodyPr>
          <a:lstStyle/>
          <a:p>
            <a:pPr lvl="0" rtl="0">
              <a:spcBef>
                <a:spcPts val="0"/>
              </a:spcBef>
              <a:buNone/>
            </a:pPr>
            <a:r>
              <a:rPr lang="en-US" sz="1800"/>
              <a:t>The motor control drivers have been written by the EE team. The code to retract the arm has been written and implemented. The interrupt subroutine has been written that will call the retract function. Motors have been attached to the arm body.</a:t>
            </a:r>
          </a:p>
          <a:p>
            <a:pPr lvl="0" rtl="0">
              <a:spcBef>
                <a:spcPts val="0"/>
              </a:spcBef>
              <a:buNone/>
            </a:pPr>
            <a:br>
              <a:rPr lang="en-US" sz="1800"/>
            </a:br>
            <a:r>
              <a:rPr lang="en-US" sz="1800" u="sng"/>
              <a:t>Blocks</a:t>
            </a:r>
          </a:p>
          <a:p>
            <a:pPr lvl="0" rtl="0">
              <a:spcBef>
                <a:spcPts val="0"/>
              </a:spcBef>
              <a:buNone/>
            </a:pPr>
            <a:r>
              <a:rPr lang="en-US" sz="1800"/>
              <a:t>None</a:t>
            </a:r>
          </a:p>
          <a:p>
            <a:pPr lvl="0" rtl="0">
              <a:spcBef>
                <a:spcPts val="0"/>
              </a:spcBef>
              <a:buNone/>
            </a:pPr>
            <a:r>
              <a:t/>
            </a:r>
            <a:endParaRPr sz="1800"/>
          </a:p>
          <a:p>
            <a:pPr indent="0" lvl="0" marL="342900" rtl="0">
              <a:spcBef>
                <a:spcPts val="0"/>
              </a:spcBef>
              <a:buNone/>
            </a:pPr>
            <a:r>
              <a:rPr lang="en-US" sz="1800" u="sng"/>
              <a:t>Remaining Work</a:t>
            </a:r>
          </a:p>
          <a:p>
            <a:pPr indent="457200" lvl="0" marL="0" marR="0" rtl="0" algn="l">
              <a:lnSpc>
                <a:spcPct val="100000"/>
              </a:lnSpc>
              <a:spcBef>
                <a:spcPts val="640"/>
              </a:spcBef>
              <a:spcAft>
                <a:spcPts val="0"/>
              </a:spcAft>
              <a:buNone/>
            </a:pPr>
            <a:r>
              <a:rPr lang="en-US" sz="1800"/>
              <a:t>None</a:t>
            </a:r>
          </a:p>
        </p:txBody>
      </p:sp>
      <p:sp>
        <p:nvSpPr>
          <p:cNvPr id="429" name="Shape 429"/>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430" name="Shape 430"/>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Amber Horvath</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x="0" y="0"/>
          <a:ext cx="0" cy="0"/>
          <a:chOff x="0" y="0"/>
          <a:chExt cx="0" cy="0"/>
        </a:xfrm>
      </p:grpSpPr>
      <p:sp>
        <p:nvSpPr>
          <p:cNvPr id="436" name="Shape 436"/>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Touch Sensors</a:t>
            </a:r>
          </a:p>
        </p:txBody>
      </p:sp>
      <p:sp>
        <p:nvSpPr>
          <p:cNvPr id="437" name="Shape 437"/>
          <p:cNvSpPr txBox="1"/>
          <p:nvPr>
            <p:ph idx="1" type="body"/>
          </p:nvPr>
        </p:nvSpPr>
        <p:spPr>
          <a:xfrm>
            <a:off x="0" y="1219199"/>
            <a:ext cx="8229600" cy="4648200"/>
          </a:xfrm>
          <a:prstGeom prst="rect">
            <a:avLst/>
          </a:prstGeom>
        </p:spPr>
        <p:txBody>
          <a:bodyPr anchorCtr="0" anchor="t" bIns="91425" lIns="91425" rIns="91425" tIns="91425">
            <a:noAutofit/>
          </a:bodyPr>
          <a:lstStyle/>
          <a:p>
            <a:pPr indent="0" lvl="0" marL="342900" rtl="0">
              <a:spcBef>
                <a:spcPts val="0"/>
              </a:spcBef>
              <a:buNone/>
            </a:pPr>
            <a:r>
              <a:rPr lang="en-US" sz="1800"/>
              <a:t>Code to determine whether a touch sensor has been depressed has been implemented. Logging of touch sensors being depressed has also been implemented. Locations on the payload to place the touch sensors have been chosen.</a:t>
            </a:r>
          </a:p>
          <a:p>
            <a:pPr lvl="0" rtl="0">
              <a:spcBef>
                <a:spcPts val="0"/>
              </a:spcBef>
              <a:buNone/>
            </a:pPr>
            <a:br>
              <a:rPr lang="en-US" sz="1800"/>
            </a:br>
            <a:r>
              <a:rPr lang="en-US" sz="1800" u="sng"/>
              <a:t>Blocks</a:t>
            </a:r>
          </a:p>
          <a:p>
            <a:pPr lvl="0" rtl="0">
              <a:spcBef>
                <a:spcPts val="0"/>
              </a:spcBef>
              <a:buNone/>
            </a:pPr>
            <a:r>
              <a:rPr lang="en-US" sz="1800"/>
              <a:t>None</a:t>
            </a:r>
          </a:p>
          <a:p>
            <a:pPr lvl="0" rtl="0">
              <a:spcBef>
                <a:spcPts val="0"/>
              </a:spcBef>
              <a:buNone/>
            </a:pPr>
            <a:r>
              <a:t/>
            </a:r>
            <a:endParaRPr sz="1800"/>
          </a:p>
          <a:p>
            <a:pPr lvl="0" rtl="0">
              <a:spcBef>
                <a:spcPts val="0"/>
              </a:spcBef>
              <a:buNone/>
            </a:pPr>
            <a:r>
              <a:rPr lang="en-US" sz="1800" u="sng"/>
              <a:t>Remaining Work:</a:t>
            </a:r>
          </a:p>
          <a:p>
            <a:pPr indent="0" lvl="0" marL="0" rtl="0">
              <a:spcBef>
                <a:spcPts val="0"/>
              </a:spcBef>
              <a:buNone/>
            </a:pPr>
            <a:r>
              <a:rPr lang="en-US" sz="1800"/>
              <a:t>	The touch sensors must actually be placed on the body of the payload</a:t>
            </a:r>
          </a:p>
        </p:txBody>
      </p:sp>
      <p:sp>
        <p:nvSpPr>
          <p:cNvPr id="438" name="Shape 438"/>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439" name="Shape 439"/>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Amber Horvath</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 name="Shape 444"/>
        <p:cNvGrpSpPr/>
        <p:nvPr/>
      </p:nvGrpSpPr>
      <p:grpSpPr>
        <a:xfrm>
          <a:off x="0" y="0"/>
          <a:ext cx="0" cy="0"/>
          <a:chOff x="0" y="0"/>
          <a:chExt cx="0" cy="0"/>
        </a:xfrm>
      </p:grpSpPr>
      <p:sp>
        <p:nvSpPr>
          <p:cNvPr id="445" name="Shape 445"/>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Data Storage</a:t>
            </a:r>
          </a:p>
        </p:txBody>
      </p:sp>
      <p:sp>
        <p:nvSpPr>
          <p:cNvPr id="446" name="Shape 446"/>
          <p:cNvSpPr txBox="1"/>
          <p:nvPr>
            <p:ph idx="1" type="body"/>
          </p:nvPr>
        </p:nvSpPr>
        <p:spPr>
          <a:xfrm>
            <a:off x="0" y="1219199"/>
            <a:ext cx="8229600" cy="4648200"/>
          </a:xfrm>
          <a:prstGeom prst="rect">
            <a:avLst/>
          </a:prstGeom>
        </p:spPr>
        <p:txBody>
          <a:bodyPr anchorCtr="0" anchor="t" bIns="91425" lIns="91425" rIns="91425" tIns="91425">
            <a:noAutofit/>
          </a:bodyPr>
          <a:lstStyle/>
          <a:p>
            <a:pPr indent="0" lvl="0" marL="342900" rtl="0">
              <a:spcBef>
                <a:spcPts val="0"/>
              </a:spcBef>
              <a:buNone/>
            </a:pPr>
            <a:r>
              <a:rPr lang="en-US" sz="1800"/>
              <a:t>We moved our implementation efforts to EEPROM as the FatFS library we were attempting to use was too cumbersome to get fully functional. We have implemented the code to utilize EEPROM and log data to EEPROM within our implementation</a:t>
            </a:r>
          </a:p>
          <a:p>
            <a:pPr lvl="0" rtl="0">
              <a:spcBef>
                <a:spcPts val="0"/>
              </a:spcBef>
              <a:buNone/>
            </a:pPr>
            <a:br>
              <a:rPr lang="en-US" sz="1800"/>
            </a:br>
            <a:r>
              <a:rPr lang="en-US" sz="1800" u="sng"/>
              <a:t>Blocks</a:t>
            </a:r>
          </a:p>
          <a:p>
            <a:pPr lvl="0" rtl="0">
              <a:spcBef>
                <a:spcPts val="0"/>
              </a:spcBef>
              <a:buNone/>
            </a:pPr>
            <a:r>
              <a:rPr lang="en-US" sz="1800"/>
              <a:t>None</a:t>
            </a:r>
          </a:p>
          <a:p>
            <a:pPr lvl="0" rtl="0">
              <a:spcBef>
                <a:spcPts val="0"/>
              </a:spcBef>
              <a:buNone/>
            </a:pPr>
            <a:r>
              <a:t/>
            </a:r>
            <a:endParaRPr sz="1800"/>
          </a:p>
          <a:p>
            <a:pPr indent="0" lvl="0" marL="342900" rtl="0">
              <a:spcBef>
                <a:spcPts val="0"/>
              </a:spcBef>
              <a:buNone/>
            </a:pPr>
            <a:r>
              <a:rPr lang="en-US" sz="1800" u="sng"/>
              <a:t>Remaining Work</a:t>
            </a:r>
          </a:p>
          <a:p>
            <a:pPr indent="0" lvl="0" marL="0" rtl="0">
              <a:spcBef>
                <a:spcPts val="0"/>
              </a:spcBef>
              <a:buNone/>
            </a:pPr>
            <a:r>
              <a:rPr lang="en-US" sz="1800"/>
              <a:t>	None</a:t>
            </a:r>
          </a:p>
        </p:txBody>
      </p:sp>
      <p:sp>
        <p:nvSpPr>
          <p:cNvPr id="447" name="Shape 447"/>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448" name="Shape 448"/>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Amber Horvath</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3" name="Shape 453"/>
        <p:cNvGrpSpPr/>
        <p:nvPr/>
      </p:nvGrpSpPr>
      <p:grpSpPr>
        <a:xfrm>
          <a:off x="0" y="0"/>
          <a:ext cx="0" cy="0"/>
          <a:chOff x="0" y="0"/>
          <a:chExt cx="0" cy="0"/>
        </a:xfrm>
      </p:grpSpPr>
      <p:sp>
        <p:nvSpPr>
          <p:cNvPr id="454" name="Shape 454"/>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Video Camera</a:t>
            </a:r>
          </a:p>
        </p:txBody>
      </p:sp>
      <p:sp>
        <p:nvSpPr>
          <p:cNvPr id="455" name="Shape 455"/>
          <p:cNvSpPr txBox="1"/>
          <p:nvPr>
            <p:ph idx="1" type="body"/>
          </p:nvPr>
        </p:nvSpPr>
        <p:spPr>
          <a:xfrm>
            <a:off x="0" y="1219199"/>
            <a:ext cx="8229600" cy="4648200"/>
          </a:xfrm>
          <a:prstGeom prst="rect">
            <a:avLst/>
          </a:prstGeom>
        </p:spPr>
        <p:txBody>
          <a:bodyPr anchorCtr="0" anchor="t" bIns="91425" lIns="91425" rIns="91425" tIns="91425">
            <a:noAutofit/>
          </a:bodyPr>
          <a:lstStyle/>
          <a:p>
            <a:pPr indent="0" lvl="0" marL="342900" rtl="0">
              <a:spcBef>
                <a:spcPts val="0"/>
              </a:spcBef>
              <a:buNone/>
            </a:pPr>
            <a:r>
              <a:rPr lang="en-US" sz="1800"/>
              <a:t>The GoPro Hero camera has been purchased and received. The Electronics team has disassembled the camera, and found ways to trigger video capture autonomously.</a:t>
            </a:r>
          </a:p>
          <a:p>
            <a:pPr lvl="0" rtl="0">
              <a:spcBef>
                <a:spcPts val="0"/>
              </a:spcBef>
              <a:buNone/>
            </a:pPr>
            <a:br>
              <a:rPr lang="en-US" sz="1800"/>
            </a:br>
            <a:r>
              <a:rPr lang="en-US" sz="1800" u="sng"/>
              <a:t>Blocks:</a:t>
            </a:r>
          </a:p>
          <a:p>
            <a:pPr lvl="0">
              <a:spcBef>
                <a:spcPts val="0"/>
              </a:spcBef>
              <a:buNone/>
            </a:pPr>
            <a:r>
              <a:rPr lang="en-US" sz="1800"/>
              <a:t>None</a:t>
            </a:r>
          </a:p>
          <a:p>
            <a:pPr lvl="0" rtl="0">
              <a:spcBef>
                <a:spcPts val="0"/>
              </a:spcBef>
              <a:buNone/>
            </a:pPr>
            <a:r>
              <a:t/>
            </a:r>
            <a:endParaRPr sz="1800"/>
          </a:p>
          <a:p>
            <a:pPr lvl="0" rtl="0">
              <a:spcBef>
                <a:spcPts val="0"/>
              </a:spcBef>
              <a:buNone/>
            </a:pPr>
            <a:r>
              <a:rPr lang="en-US" sz="1800" u="sng"/>
              <a:t>Remaining Work:</a:t>
            </a:r>
          </a:p>
          <a:p>
            <a:pPr indent="-342900" lvl="0" marL="457200" rtl="0">
              <a:spcBef>
                <a:spcPts val="0"/>
              </a:spcBef>
              <a:buSzPct val="100000"/>
            </a:pPr>
            <a:r>
              <a:rPr lang="en-US" sz="1800"/>
              <a:t>None.</a:t>
            </a:r>
          </a:p>
        </p:txBody>
      </p:sp>
      <p:sp>
        <p:nvSpPr>
          <p:cNvPr id="456" name="Shape 456"/>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457" name="Shape 457"/>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2" name="Shape 462"/>
        <p:cNvGrpSpPr/>
        <p:nvPr/>
      </p:nvGrpSpPr>
      <p:grpSpPr>
        <a:xfrm>
          <a:off x="0" y="0"/>
          <a:ext cx="0" cy="0"/>
          <a:chOff x="0" y="0"/>
          <a:chExt cx="0" cy="0"/>
        </a:xfrm>
      </p:grpSpPr>
      <p:sp>
        <p:nvSpPr>
          <p:cNvPr id="463" name="Shape 463"/>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Telemetry</a:t>
            </a:r>
          </a:p>
        </p:txBody>
      </p:sp>
      <p:sp>
        <p:nvSpPr>
          <p:cNvPr id="464" name="Shape 464"/>
          <p:cNvSpPr txBox="1"/>
          <p:nvPr>
            <p:ph idx="1" type="body"/>
          </p:nvPr>
        </p:nvSpPr>
        <p:spPr>
          <a:xfrm>
            <a:off x="0" y="1219199"/>
            <a:ext cx="8229600" cy="4648200"/>
          </a:xfrm>
          <a:prstGeom prst="rect">
            <a:avLst/>
          </a:prstGeom>
        </p:spPr>
        <p:txBody>
          <a:bodyPr anchorCtr="0" anchor="t" bIns="91425" lIns="91425" rIns="91425" tIns="91425">
            <a:noAutofit/>
          </a:bodyPr>
          <a:lstStyle/>
          <a:p>
            <a:pPr indent="0" lvl="0" marL="342900" rtl="0">
              <a:spcBef>
                <a:spcPts val="0"/>
              </a:spcBef>
              <a:buNone/>
            </a:pPr>
            <a:r>
              <a:rPr lang="en-US" sz="1800"/>
              <a:t>Half of the telemetry codes have been allocated. The remaining eight telemetry codes may be allocated for any purpose. API has been finally implemented. SD card code has been removed. Eeprom logging fully implemented.</a:t>
            </a:r>
          </a:p>
          <a:p>
            <a:pPr lvl="0" rtl="0">
              <a:spcBef>
                <a:spcPts val="0"/>
              </a:spcBef>
              <a:buNone/>
            </a:pPr>
            <a:br>
              <a:rPr lang="en-US" sz="1800"/>
            </a:br>
            <a:r>
              <a:rPr lang="en-US" sz="1800" u="sng"/>
              <a:t>Blocks:</a:t>
            </a:r>
          </a:p>
          <a:p>
            <a:pPr indent="-342900" lvl="0" marL="457200" rtl="0">
              <a:spcBef>
                <a:spcPts val="0"/>
              </a:spcBef>
              <a:buSzPct val="100000"/>
            </a:pPr>
            <a:r>
              <a:rPr lang="en-US" sz="1800"/>
              <a:t>None.</a:t>
            </a:r>
          </a:p>
          <a:p>
            <a:pPr lvl="0" rtl="0">
              <a:spcBef>
                <a:spcPts val="0"/>
              </a:spcBef>
              <a:buNone/>
            </a:pPr>
            <a:r>
              <a:t/>
            </a:r>
            <a:endParaRPr sz="1800"/>
          </a:p>
          <a:p>
            <a:pPr lvl="0" rtl="0">
              <a:spcBef>
                <a:spcPts val="0"/>
              </a:spcBef>
              <a:buNone/>
            </a:pPr>
            <a:r>
              <a:rPr lang="en-US" sz="1800" u="sng"/>
              <a:t>Remaining Work:</a:t>
            </a:r>
          </a:p>
          <a:p>
            <a:pPr indent="-342900" lvl="0" marL="457200" rtl="0">
              <a:spcBef>
                <a:spcPts val="0"/>
              </a:spcBef>
              <a:buSzPct val="100000"/>
            </a:pPr>
            <a:r>
              <a:rPr lang="en-US" sz="1800"/>
              <a:t>None.</a:t>
            </a:r>
          </a:p>
        </p:txBody>
      </p:sp>
      <p:sp>
        <p:nvSpPr>
          <p:cNvPr id="465" name="Shape 465"/>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466" name="Shape 466"/>
          <p:cNvSpPr txBox="1"/>
          <p:nvPr/>
        </p:nvSpPr>
        <p:spPr>
          <a:xfrm>
            <a:off x="7512500" y="0"/>
            <a:ext cx="2020500" cy="199200"/>
          </a:xfrm>
          <a:prstGeom prst="rect">
            <a:avLst/>
          </a:prstGeom>
          <a:noFill/>
          <a:ln>
            <a:noFill/>
          </a:ln>
        </p:spPr>
        <p:txBody>
          <a:bodyPr anchorCtr="0" anchor="t" bIns="91425" lIns="91425" rIns="91425" tIns="91425">
            <a:noAutofit/>
          </a:bodyPr>
          <a:lstStyle/>
          <a:p>
            <a:pPr lvl="0">
              <a:spcBef>
                <a:spcPts val="0"/>
              </a:spcBef>
              <a:buNone/>
            </a:pPr>
            <a:r>
              <a:rPr lang="en-US"/>
              <a:t>Michael</a:t>
            </a:r>
          </a:p>
          <a:p>
            <a:pPr lvl="0" rtl="0">
              <a:spcBef>
                <a:spcPts val="0"/>
              </a:spcBef>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 name="Shape 471"/>
        <p:cNvGrpSpPr/>
        <p:nvPr/>
      </p:nvGrpSpPr>
      <p:grpSpPr>
        <a:xfrm>
          <a:off x="0" y="0"/>
          <a:ext cx="0" cy="0"/>
          <a:chOff x="0" y="0"/>
          <a:chExt cx="0" cy="0"/>
        </a:xfrm>
      </p:grpSpPr>
      <p:sp>
        <p:nvSpPr>
          <p:cNvPr id="472" name="Shape 472"/>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Data Visualization</a:t>
            </a:r>
          </a:p>
        </p:txBody>
      </p:sp>
      <p:sp>
        <p:nvSpPr>
          <p:cNvPr id="473" name="Shape 473"/>
          <p:cNvSpPr txBox="1"/>
          <p:nvPr>
            <p:ph idx="1" type="body"/>
          </p:nvPr>
        </p:nvSpPr>
        <p:spPr>
          <a:xfrm>
            <a:off x="0" y="1219199"/>
            <a:ext cx="8229600" cy="4648200"/>
          </a:xfrm>
          <a:prstGeom prst="rect">
            <a:avLst/>
          </a:prstGeom>
        </p:spPr>
        <p:txBody>
          <a:bodyPr anchorCtr="0" anchor="t" bIns="91425" lIns="91425" rIns="91425" tIns="91425">
            <a:noAutofit/>
          </a:bodyPr>
          <a:lstStyle/>
          <a:p>
            <a:pPr indent="0" lvl="0" marL="342900" rtl="0">
              <a:spcBef>
                <a:spcPts val="0"/>
              </a:spcBef>
              <a:buNone/>
            </a:pPr>
            <a:r>
              <a:rPr lang="en-US" sz="1800"/>
              <a:t>Proof-of-concept application has been created with fake data and a graph has been generated. A testing framework has also been created to test this component.</a:t>
            </a:r>
          </a:p>
          <a:p>
            <a:pPr indent="0" lvl="0" marL="342900" rtl="0">
              <a:spcBef>
                <a:spcPts val="0"/>
              </a:spcBef>
              <a:buNone/>
            </a:pPr>
            <a:r>
              <a:rPr lang="en-US" sz="1800"/>
              <a:t>This subsystem may be completed after the payload has been completed.</a:t>
            </a:r>
          </a:p>
          <a:p>
            <a:pPr lvl="0" rtl="0">
              <a:spcBef>
                <a:spcPts val="0"/>
              </a:spcBef>
              <a:buNone/>
            </a:pPr>
            <a:br>
              <a:rPr lang="en-US" sz="1800"/>
            </a:br>
            <a:r>
              <a:rPr lang="en-US" sz="1800" u="sng"/>
              <a:t>Blocks:</a:t>
            </a:r>
          </a:p>
          <a:p>
            <a:pPr indent="0" lvl="0" marL="342900" rtl="0">
              <a:spcBef>
                <a:spcPts val="0"/>
              </a:spcBef>
              <a:buNone/>
            </a:pPr>
            <a:r>
              <a:rPr lang="en-US" sz="1800"/>
              <a:t>Waiting for format of telemetry data from NASA.</a:t>
            </a:r>
          </a:p>
          <a:p>
            <a:pPr lvl="0" rtl="0">
              <a:spcBef>
                <a:spcPts val="0"/>
              </a:spcBef>
              <a:buNone/>
            </a:pPr>
            <a:r>
              <a:t/>
            </a:r>
            <a:endParaRPr sz="1800"/>
          </a:p>
          <a:p>
            <a:pPr lvl="0" rtl="0">
              <a:spcBef>
                <a:spcPts val="0"/>
              </a:spcBef>
              <a:buNone/>
            </a:pPr>
            <a:r>
              <a:rPr lang="en-US" sz="1800" u="sng"/>
              <a:t>Remaining Work:</a:t>
            </a:r>
          </a:p>
          <a:p>
            <a:pPr indent="-342900" lvl="0" marL="457200" rtl="0">
              <a:spcBef>
                <a:spcPts val="0"/>
              </a:spcBef>
              <a:buSzPct val="100000"/>
            </a:pPr>
            <a:r>
              <a:rPr lang="en-US" sz="1800"/>
              <a:t>Create full user interface for application.</a:t>
            </a:r>
          </a:p>
        </p:txBody>
      </p:sp>
      <p:sp>
        <p:nvSpPr>
          <p:cNvPr id="474" name="Shape 474"/>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475" name="Shape 475"/>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 name="Shape 480"/>
        <p:cNvGrpSpPr/>
        <p:nvPr/>
      </p:nvGrpSpPr>
      <p:grpSpPr>
        <a:xfrm>
          <a:off x="0" y="0"/>
          <a:ext cx="0" cy="0"/>
          <a:chOff x="0" y="0"/>
          <a:chExt cx="0" cy="0"/>
        </a:xfrm>
      </p:grpSpPr>
      <p:sp>
        <p:nvSpPr>
          <p:cNvPr id="481" name="Shape 481"/>
          <p:cNvSpPr txBox="1"/>
          <p:nvPr>
            <p:ph type="title"/>
          </p:nvPr>
        </p:nvSpPr>
        <p:spPr>
          <a:xfrm>
            <a:off x="0" y="76200"/>
            <a:ext cx="8229600" cy="1143000"/>
          </a:xfrm>
          <a:prstGeom prst="rect">
            <a:avLst/>
          </a:prstGeom>
        </p:spPr>
        <p:txBody>
          <a:bodyPr anchorCtr="0" anchor="ctr" bIns="91425" lIns="91425" rIns="91425" tIns="91425">
            <a:noAutofit/>
          </a:bodyPr>
          <a:lstStyle/>
          <a:p>
            <a:pPr lvl="0">
              <a:spcBef>
                <a:spcPts val="0"/>
              </a:spcBef>
              <a:buNone/>
            </a:pPr>
            <a:r>
              <a:rPr lang="en-US"/>
              <a:t>Update on Machined Hardware</a:t>
            </a:r>
          </a:p>
        </p:txBody>
      </p:sp>
      <p:sp>
        <p:nvSpPr>
          <p:cNvPr id="482" name="Shape 482"/>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
        <p:nvSpPr>
          <p:cNvPr id="483" name="Shape 483"/>
          <p:cNvSpPr txBox="1"/>
          <p:nvPr/>
        </p:nvSpPr>
        <p:spPr>
          <a:xfrm>
            <a:off x="0" y="1341437"/>
            <a:ext cx="8229600" cy="4526100"/>
          </a:xfrm>
          <a:prstGeom prst="rect">
            <a:avLst/>
          </a:prstGeom>
          <a:noFill/>
          <a:ln>
            <a:noFill/>
          </a:ln>
        </p:spPr>
        <p:txBody>
          <a:bodyPr anchorCtr="0" anchor="t" bIns="45700" lIns="91425" rIns="91425" tIns="45700">
            <a:noAutofit/>
          </a:bodyPr>
          <a:lstStyle/>
          <a:p>
            <a:pPr indent="-292100" lvl="0" marL="342900" marR="0" rtl="0" algn="l">
              <a:lnSpc>
                <a:spcPct val="100000"/>
              </a:lnSpc>
              <a:spcBef>
                <a:spcPts val="0"/>
              </a:spcBef>
              <a:spcAft>
                <a:spcPts val="0"/>
              </a:spcAft>
              <a:buClr>
                <a:schemeClr val="dk1"/>
              </a:buClr>
              <a:buSzPct val="100000"/>
              <a:buFont typeface="Century"/>
              <a:buChar char="•"/>
            </a:pPr>
            <a:r>
              <a:rPr lang="en-US" sz="2400">
                <a:solidFill>
                  <a:schemeClr val="dk1"/>
                </a:solidFill>
                <a:latin typeface="Century"/>
                <a:ea typeface="Century"/>
                <a:cs typeface="Century"/>
                <a:sym typeface="Century"/>
              </a:rPr>
              <a:t>The machining of the aluminium payload has been completed.</a:t>
            </a:r>
          </a:p>
          <a:p>
            <a:pPr indent="-292100" lvl="0" marL="342900" marR="0" rtl="0" algn="l">
              <a:lnSpc>
                <a:spcPct val="100000"/>
              </a:lnSpc>
              <a:spcBef>
                <a:spcPts val="0"/>
              </a:spcBef>
              <a:spcAft>
                <a:spcPts val="0"/>
              </a:spcAft>
              <a:buClr>
                <a:schemeClr val="dk1"/>
              </a:buClr>
              <a:buSzPct val="100000"/>
              <a:buFont typeface="Century"/>
              <a:buChar char="•"/>
            </a:pPr>
            <a:r>
              <a:rPr lang="en-US" sz="2400">
                <a:solidFill>
                  <a:schemeClr val="dk1"/>
                </a:solidFill>
                <a:latin typeface="Century"/>
                <a:ea typeface="Century"/>
                <a:cs typeface="Century"/>
                <a:sym typeface="Century"/>
              </a:rPr>
              <a:t>The parts have passed the following tests:</a:t>
            </a:r>
          </a:p>
          <a:p>
            <a:pPr indent="-260350" lvl="1" marL="742950" marR="0" rtl="0" algn="l">
              <a:lnSpc>
                <a:spcPct val="100000"/>
              </a:lnSpc>
              <a:spcBef>
                <a:spcPts val="0"/>
              </a:spcBef>
              <a:spcAft>
                <a:spcPts val="0"/>
              </a:spcAft>
              <a:buClr>
                <a:schemeClr val="dk1"/>
              </a:buClr>
              <a:buSzPct val="100000"/>
              <a:buFont typeface="Century"/>
              <a:buChar char="–"/>
            </a:pPr>
            <a:r>
              <a:rPr lang="en-US" sz="2400">
                <a:solidFill>
                  <a:schemeClr val="dk1"/>
                </a:solidFill>
                <a:latin typeface="Century"/>
                <a:ea typeface="Century"/>
                <a:cs typeface="Century"/>
                <a:sym typeface="Century"/>
              </a:rPr>
              <a:t>Water-proofing of electrical box</a:t>
            </a:r>
          </a:p>
          <a:p>
            <a:pPr indent="-260350" lvl="1" marL="742950" marR="0" rtl="0" algn="l">
              <a:lnSpc>
                <a:spcPct val="100000"/>
              </a:lnSpc>
              <a:spcBef>
                <a:spcPts val="0"/>
              </a:spcBef>
              <a:spcAft>
                <a:spcPts val="0"/>
              </a:spcAft>
              <a:buClr>
                <a:schemeClr val="dk1"/>
              </a:buClr>
              <a:buSzPct val="100000"/>
              <a:buFont typeface="Century"/>
              <a:buChar char="–"/>
            </a:pPr>
            <a:r>
              <a:rPr lang="en-US" sz="2400">
                <a:solidFill>
                  <a:schemeClr val="dk1"/>
                </a:solidFill>
                <a:latin typeface="Century"/>
                <a:ea typeface="Century"/>
                <a:cs typeface="Century"/>
                <a:sym typeface="Century"/>
              </a:rPr>
              <a:t>Preliminary vibration test</a:t>
            </a:r>
          </a:p>
          <a:p>
            <a:pPr indent="-260350" lvl="1" marL="742950" marR="0" rtl="0" algn="l">
              <a:lnSpc>
                <a:spcPct val="100000"/>
              </a:lnSpc>
              <a:spcBef>
                <a:spcPts val="0"/>
              </a:spcBef>
              <a:spcAft>
                <a:spcPts val="0"/>
              </a:spcAft>
              <a:buClr>
                <a:schemeClr val="dk1"/>
              </a:buClr>
              <a:buSzPct val="100000"/>
              <a:buFont typeface="Century"/>
              <a:buChar char="–"/>
            </a:pPr>
            <a:r>
              <a:rPr lang="en-US" sz="2400">
                <a:solidFill>
                  <a:schemeClr val="dk1"/>
                </a:solidFill>
                <a:latin typeface="Century"/>
                <a:ea typeface="Century"/>
                <a:cs typeface="Century"/>
                <a:sym typeface="Century"/>
              </a:rPr>
              <a:t>Heat test</a:t>
            </a:r>
          </a:p>
          <a:p>
            <a:pPr indent="-260350" lvl="1" marL="742950" marR="0" rtl="0" algn="l">
              <a:lnSpc>
                <a:spcPct val="100000"/>
              </a:lnSpc>
              <a:spcBef>
                <a:spcPts val="0"/>
              </a:spcBef>
              <a:spcAft>
                <a:spcPts val="0"/>
              </a:spcAft>
              <a:buClr>
                <a:schemeClr val="dk1"/>
              </a:buClr>
              <a:buSzPct val="100000"/>
              <a:buFont typeface="Century"/>
              <a:buChar char="–"/>
            </a:pPr>
            <a:r>
              <a:rPr lang="en-US" sz="2400">
                <a:solidFill>
                  <a:schemeClr val="dk1"/>
                </a:solidFill>
                <a:latin typeface="Century"/>
                <a:ea typeface="Century"/>
                <a:cs typeface="Century"/>
                <a:sym typeface="Century"/>
              </a:rPr>
              <a:t>Freezer test</a:t>
            </a:r>
          </a:p>
          <a:p>
            <a:pPr indent="-260350" lvl="1" marL="742950" marR="0" rtl="0" algn="l">
              <a:lnSpc>
                <a:spcPct val="100000"/>
              </a:lnSpc>
              <a:spcBef>
                <a:spcPts val="0"/>
              </a:spcBef>
              <a:spcAft>
                <a:spcPts val="0"/>
              </a:spcAft>
              <a:buClr>
                <a:schemeClr val="dk1"/>
              </a:buClr>
              <a:buSzPct val="100000"/>
              <a:buFont typeface="Century"/>
              <a:buChar char="–"/>
            </a:pPr>
            <a:r>
              <a:rPr lang="en-US" sz="2400">
                <a:solidFill>
                  <a:schemeClr val="dk1"/>
                </a:solidFill>
                <a:latin typeface="Century"/>
                <a:ea typeface="Century"/>
                <a:cs typeface="Century"/>
                <a:sym typeface="Century"/>
              </a:rPr>
              <a:t>Stress test</a:t>
            </a:r>
          </a:p>
        </p:txBody>
      </p:sp>
      <p:pic>
        <p:nvPicPr>
          <p:cNvPr descr="File_001.jpeg" id="484" name="Shape 484"/>
          <p:cNvPicPr preferRelativeResize="0"/>
          <p:nvPr/>
        </p:nvPicPr>
        <p:blipFill rotWithShape="1">
          <a:blip r:embed="rId3">
            <a:alphaModFix/>
          </a:blip>
          <a:srcRect b="42965" l="40159" r="0" t="19558"/>
          <a:stretch/>
        </p:blipFill>
        <p:spPr>
          <a:xfrm>
            <a:off x="4996600" y="3081437"/>
            <a:ext cx="3077848" cy="2570076"/>
          </a:xfrm>
          <a:prstGeom prst="rect">
            <a:avLst/>
          </a:prstGeom>
          <a:noFill/>
          <a:ln>
            <a:noFill/>
          </a:ln>
        </p:spPr>
      </p:pic>
      <p:sp>
        <p:nvSpPr>
          <p:cNvPr id="485" name="Shape 485"/>
          <p:cNvSpPr txBox="1"/>
          <p:nvPr/>
        </p:nvSpPr>
        <p:spPr>
          <a:xfrm>
            <a:off x="5035200" y="5818650"/>
            <a:ext cx="3126600" cy="411600"/>
          </a:xfrm>
          <a:prstGeom prst="rect">
            <a:avLst/>
          </a:prstGeom>
          <a:noFill/>
          <a:ln>
            <a:noFill/>
          </a:ln>
        </p:spPr>
        <p:txBody>
          <a:bodyPr anchorCtr="0" anchor="t" bIns="91425" lIns="91425" rIns="91425" tIns="91425">
            <a:noAutofit/>
          </a:bodyPr>
          <a:lstStyle/>
          <a:p>
            <a:pPr lvl="0">
              <a:spcBef>
                <a:spcPts val="0"/>
              </a:spcBef>
              <a:buNone/>
            </a:pPr>
            <a:r>
              <a:rPr lang="en-US"/>
              <a:t>Above: Completed Electrical Box</a:t>
            </a:r>
          </a:p>
        </p:txBody>
      </p:sp>
      <p:sp>
        <p:nvSpPr>
          <p:cNvPr id="486" name="Shape 486"/>
          <p:cNvSpPr txBox="1"/>
          <p:nvPr/>
        </p:nvSpPr>
        <p:spPr>
          <a:xfrm>
            <a:off x="7469800" y="0"/>
            <a:ext cx="1551000" cy="312900"/>
          </a:xfrm>
          <a:prstGeom prst="rect">
            <a:avLst/>
          </a:prstGeom>
          <a:noFill/>
          <a:ln>
            <a:noFill/>
          </a:ln>
        </p:spPr>
        <p:txBody>
          <a:bodyPr anchorCtr="0" anchor="t" bIns="91425" lIns="91425" rIns="91425" tIns="91425">
            <a:noAutofit/>
          </a:bodyPr>
          <a:lstStyle/>
          <a:p>
            <a:pPr lvl="0">
              <a:spcBef>
                <a:spcPts val="0"/>
              </a:spcBef>
              <a:buNone/>
            </a:pPr>
            <a:r>
              <a:rPr lang="en-US"/>
              <a:t>Amber Horvath</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lang="en-US"/>
              <a:t>Story of Our Project</a:t>
            </a:r>
          </a:p>
        </p:txBody>
      </p:sp>
      <p:sp>
        <p:nvSpPr>
          <p:cNvPr id="137" name="Shape 137"/>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138" name="Shape 138"/>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Michael</a:t>
            </a:r>
          </a:p>
        </p:txBody>
      </p:sp>
      <p:pic>
        <p:nvPicPr>
          <p:cNvPr id="139" name="Shape 139"/>
          <p:cNvPicPr preferRelativeResize="0"/>
          <p:nvPr/>
        </p:nvPicPr>
        <p:blipFill>
          <a:blip r:embed="rId3">
            <a:alphaModFix/>
          </a:blip>
          <a:stretch>
            <a:fillRect/>
          </a:stretch>
        </p:blipFill>
        <p:spPr>
          <a:xfrm>
            <a:off x="1543050" y="2128837"/>
            <a:ext cx="5143500" cy="2600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 name="Shape 490"/>
        <p:cNvGrpSpPr/>
        <p:nvPr/>
      </p:nvGrpSpPr>
      <p:grpSpPr>
        <a:xfrm>
          <a:off x="0" y="0"/>
          <a:ext cx="0" cy="0"/>
          <a:chOff x="0" y="0"/>
          <a:chExt cx="0" cy="0"/>
        </a:xfrm>
      </p:grpSpPr>
      <p:sp>
        <p:nvSpPr>
          <p:cNvPr id="491" name="Shape 491"/>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lang="en-US">
                <a:solidFill>
                  <a:schemeClr val="dk1"/>
                </a:solidFill>
              </a:rPr>
              <a:t>Update from Electrical Team</a:t>
            </a:r>
          </a:p>
        </p:txBody>
      </p:sp>
      <p:sp>
        <p:nvSpPr>
          <p:cNvPr id="492" name="Shape 492"/>
          <p:cNvSpPr txBox="1"/>
          <p:nvPr>
            <p:ph idx="12" type="sldNum"/>
          </p:nvPr>
        </p:nvSpPr>
        <p:spPr>
          <a:xfrm>
            <a:off x="6553200" y="6305550"/>
            <a:ext cx="2133599"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493" name="Shape 493"/>
          <p:cNvSpPr txBox="1"/>
          <p:nvPr/>
        </p:nvSpPr>
        <p:spPr>
          <a:xfrm>
            <a:off x="152400" y="1029725"/>
            <a:ext cx="8509800" cy="1793400"/>
          </a:xfrm>
          <a:prstGeom prst="rect">
            <a:avLst/>
          </a:prstGeom>
          <a:noFill/>
          <a:ln>
            <a:noFill/>
          </a:ln>
        </p:spPr>
        <p:txBody>
          <a:bodyPr anchorCtr="0" anchor="t" bIns="45700" lIns="91425" rIns="91425" tIns="45700">
            <a:noAutofit/>
          </a:bodyPr>
          <a:lstStyle/>
          <a:p>
            <a:pPr indent="-292100" lvl="0" marL="342900" marR="0" rtl="0" algn="l">
              <a:lnSpc>
                <a:spcPct val="100000"/>
              </a:lnSpc>
              <a:spcBef>
                <a:spcPts val="0"/>
              </a:spcBef>
              <a:spcAft>
                <a:spcPts val="0"/>
              </a:spcAft>
              <a:buClr>
                <a:schemeClr val="dk1"/>
              </a:buClr>
              <a:buSzPct val="100000"/>
              <a:buFont typeface="Century"/>
              <a:buChar char="•"/>
            </a:pPr>
            <a:r>
              <a:rPr lang="en-US" sz="2400">
                <a:solidFill>
                  <a:schemeClr val="dk1"/>
                </a:solidFill>
                <a:latin typeface="Century"/>
                <a:ea typeface="Century"/>
                <a:cs typeface="Century"/>
                <a:sym typeface="Century"/>
              </a:rPr>
              <a:t>Quick Update</a:t>
            </a:r>
            <a:r>
              <a:rPr b="0" i="0" lang="en-US" sz="2400" u="none" cap="none" strike="noStrike">
                <a:solidFill>
                  <a:schemeClr val="dk1"/>
                </a:solidFill>
                <a:latin typeface="Century"/>
                <a:ea typeface="Century"/>
                <a:cs typeface="Century"/>
                <a:sym typeface="Century"/>
              </a:rPr>
              <a:t>:</a:t>
            </a:r>
          </a:p>
          <a:p>
            <a:pPr indent="-247650" lvl="1" marL="742950" marR="0" rtl="0" algn="l">
              <a:lnSpc>
                <a:spcPct val="100000"/>
              </a:lnSpc>
              <a:spcBef>
                <a:spcPts val="560"/>
              </a:spcBef>
              <a:spcAft>
                <a:spcPts val="0"/>
              </a:spcAft>
              <a:buClr>
                <a:schemeClr val="dk1"/>
              </a:buClr>
              <a:buSzPct val="100000"/>
              <a:buFont typeface="Century"/>
              <a:buChar char="–"/>
            </a:pPr>
            <a:r>
              <a:rPr b="0" i="0" lang="en-US" sz="2200" u="none" cap="none" strike="noStrike">
                <a:solidFill>
                  <a:schemeClr val="dk1"/>
                </a:solidFill>
                <a:latin typeface="Century"/>
                <a:ea typeface="Century"/>
                <a:cs typeface="Century"/>
                <a:sym typeface="Century"/>
              </a:rPr>
              <a:t>ATmega128 can be programmed.</a:t>
            </a:r>
          </a:p>
          <a:p>
            <a:pPr indent="-247650" lvl="1" marL="742950" marR="0" rtl="0" algn="l">
              <a:lnSpc>
                <a:spcPct val="100000"/>
              </a:lnSpc>
              <a:spcBef>
                <a:spcPts val="560"/>
              </a:spcBef>
              <a:spcAft>
                <a:spcPts val="0"/>
              </a:spcAft>
              <a:buClr>
                <a:schemeClr val="dk1"/>
              </a:buClr>
              <a:buSzPct val="100000"/>
              <a:buFont typeface="Century"/>
              <a:buChar char="–"/>
            </a:pPr>
            <a:r>
              <a:rPr lang="en-US" sz="2200">
                <a:solidFill>
                  <a:schemeClr val="dk1"/>
                </a:solidFill>
                <a:latin typeface="Century"/>
                <a:ea typeface="Century"/>
                <a:cs typeface="Century"/>
                <a:sym typeface="Century"/>
              </a:rPr>
              <a:t>Motor control drivers have been programmed.</a:t>
            </a:r>
          </a:p>
          <a:p>
            <a:pPr indent="-247650" lvl="1" marL="742950" marR="0" rtl="0" algn="l">
              <a:lnSpc>
                <a:spcPct val="100000"/>
              </a:lnSpc>
              <a:spcBef>
                <a:spcPts val="560"/>
              </a:spcBef>
              <a:spcAft>
                <a:spcPts val="0"/>
              </a:spcAft>
              <a:buClr>
                <a:schemeClr val="dk1"/>
              </a:buClr>
              <a:buSzPct val="100000"/>
              <a:buFont typeface="Century"/>
              <a:buChar char="–"/>
            </a:pPr>
            <a:r>
              <a:rPr lang="en-US" sz="2200">
                <a:solidFill>
                  <a:schemeClr val="dk1"/>
                </a:solidFill>
                <a:latin typeface="Century"/>
                <a:ea typeface="Century"/>
                <a:cs typeface="Century"/>
                <a:sym typeface="Century"/>
              </a:rPr>
              <a:t>Voltage regulator has been completed then redesigned.</a:t>
            </a:r>
          </a:p>
          <a:p>
            <a:pPr indent="-247650" lvl="1" marL="742950" marR="0" rtl="0" algn="l">
              <a:lnSpc>
                <a:spcPct val="100000"/>
              </a:lnSpc>
              <a:spcBef>
                <a:spcPts val="560"/>
              </a:spcBef>
              <a:spcAft>
                <a:spcPts val="0"/>
              </a:spcAft>
              <a:buClr>
                <a:schemeClr val="dk1"/>
              </a:buClr>
              <a:buSzPct val="100000"/>
              <a:buFont typeface="Century"/>
              <a:buChar char="–"/>
            </a:pPr>
            <a:r>
              <a:rPr lang="en-US" sz="2200">
                <a:solidFill>
                  <a:schemeClr val="dk1"/>
                </a:solidFill>
                <a:latin typeface="Century"/>
                <a:ea typeface="Century"/>
                <a:cs typeface="Century"/>
                <a:sym typeface="Century"/>
              </a:rPr>
              <a:t>PCB has been printed</a:t>
            </a:r>
          </a:p>
        </p:txBody>
      </p:sp>
      <p:sp>
        <p:nvSpPr>
          <p:cNvPr id="494" name="Shape 494"/>
          <p:cNvSpPr txBox="1"/>
          <p:nvPr/>
        </p:nvSpPr>
        <p:spPr>
          <a:xfrm>
            <a:off x="7405125" y="0"/>
            <a:ext cx="1851899" cy="40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Font typeface="Arial"/>
              <a:buNone/>
            </a:pPr>
            <a:r>
              <a:rPr lang="en-US">
                <a:solidFill>
                  <a:schemeClr val="dk1"/>
                </a:solidFill>
              </a:rPr>
              <a:t>Amber Horvath</a:t>
            </a:r>
          </a:p>
        </p:txBody>
      </p:sp>
      <p:pic>
        <p:nvPicPr>
          <p:cNvPr id="495" name="Shape 495"/>
          <p:cNvPicPr preferRelativeResize="0"/>
          <p:nvPr/>
        </p:nvPicPr>
        <p:blipFill rotWithShape="1">
          <a:blip r:embed="rId3">
            <a:alphaModFix/>
          </a:blip>
          <a:srcRect b="0" l="0" r="0" t="0"/>
          <a:stretch/>
        </p:blipFill>
        <p:spPr>
          <a:xfrm>
            <a:off x="4572000" y="2667000"/>
            <a:ext cx="4462716" cy="3347024"/>
          </a:xfrm>
          <a:prstGeom prst="rect">
            <a:avLst/>
          </a:prstGeom>
          <a:noFill/>
          <a:ln>
            <a:noFill/>
          </a:ln>
        </p:spPr>
      </p:pic>
      <p:pic>
        <p:nvPicPr>
          <p:cNvPr descr="https://lh4.googleusercontent.com/Od_SCRIuwAoS_UxRR9AlTVk-DHEFtQoIHBQyX6bYGawl0mKggz5rtbWE3XJQbYiHI1GQ4FIhA0ez_4lwiCkg-Cc52VDBjUxvL3mQFygpn_ohnYATDpxDE06y9lrijRGBAF-mTLspxtA" id="496" name="Shape 496"/>
          <p:cNvPicPr preferRelativeResize="0"/>
          <p:nvPr/>
        </p:nvPicPr>
        <p:blipFill rotWithShape="1">
          <a:blip r:embed="rId4">
            <a:alphaModFix/>
          </a:blip>
          <a:srcRect b="0" l="0" r="0" t="0"/>
          <a:stretch/>
        </p:blipFill>
        <p:spPr>
          <a:xfrm rot="-5400000">
            <a:off x="1018116" y="2563283"/>
            <a:ext cx="2908299" cy="387773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sp>
        <p:nvSpPr>
          <p:cNvPr id="502" name="Shape 502"/>
          <p:cNvSpPr txBox="1"/>
          <p:nvPr>
            <p:ph type="title"/>
          </p:nvPr>
        </p:nvSpPr>
        <p:spPr>
          <a:xfrm>
            <a:off x="685812" y="3019725"/>
            <a:ext cx="7772400" cy="1362000"/>
          </a:xfrm>
          <a:prstGeom prst="rect">
            <a:avLst/>
          </a:prstGeom>
        </p:spPr>
        <p:txBody>
          <a:bodyPr anchorCtr="0" anchor="t" bIns="91425" lIns="91425" rIns="91425" tIns="91425">
            <a:noAutofit/>
          </a:bodyPr>
          <a:lstStyle/>
          <a:p>
            <a:pPr lvl="0" algn="ctr">
              <a:spcBef>
                <a:spcPts val="0"/>
              </a:spcBef>
              <a:buNone/>
            </a:pPr>
            <a:r>
              <a:rPr b="0" lang="en-US"/>
              <a:t>5.0 Project Hurdles</a:t>
            </a:r>
          </a:p>
        </p:txBody>
      </p:sp>
      <p:sp>
        <p:nvSpPr>
          <p:cNvPr id="503" name="Shape 503"/>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
        <p:nvSpPr>
          <p:cNvPr id="504" name="Shape 504"/>
          <p:cNvSpPr txBox="1"/>
          <p:nvPr/>
        </p:nvSpPr>
        <p:spPr>
          <a:xfrm>
            <a:off x="7405125" y="0"/>
            <a:ext cx="18519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Font typeface="Arial"/>
              <a:buNone/>
            </a:pPr>
            <a:r>
              <a:rPr lang="en-US">
                <a:solidFill>
                  <a:schemeClr val="dk1"/>
                </a:solidFill>
              </a:rPr>
              <a:t>Amber Horvath</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 name="Shape 509"/>
        <p:cNvGrpSpPr/>
        <p:nvPr/>
      </p:nvGrpSpPr>
      <p:grpSpPr>
        <a:xfrm>
          <a:off x="0" y="0"/>
          <a:ext cx="0" cy="0"/>
          <a:chOff x="0" y="0"/>
          <a:chExt cx="0" cy="0"/>
        </a:xfrm>
      </p:grpSpPr>
      <p:sp>
        <p:nvSpPr>
          <p:cNvPr id="510" name="Shape 510"/>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Blockers</a:t>
            </a:r>
          </a:p>
        </p:txBody>
      </p:sp>
      <p:sp>
        <p:nvSpPr>
          <p:cNvPr id="511" name="Shape 511"/>
          <p:cNvSpPr txBox="1"/>
          <p:nvPr>
            <p:ph idx="1" type="body"/>
          </p:nvPr>
        </p:nvSpPr>
        <p:spPr>
          <a:xfrm>
            <a:off x="0" y="1219199"/>
            <a:ext cx="8229600" cy="4648200"/>
          </a:xfrm>
          <a:prstGeom prst="rect">
            <a:avLst/>
          </a:prstGeom>
        </p:spPr>
        <p:txBody>
          <a:bodyPr anchorCtr="0" anchor="t" bIns="91425" lIns="91425" rIns="91425" tIns="91425">
            <a:noAutofit/>
          </a:bodyPr>
          <a:lstStyle/>
          <a:p>
            <a:pPr indent="-342900" lvl="0" marL="457200" rtl="0">
              <a:spcBef>
                <a:spcPts val="0"/>
              </a:spcBef>
              <a:buSzPct val="100000"/>
            </a:pPr>
            <a:r>
              <a:rPr lang="en-US" sz="1800"/>
              <a:t>Funding</a:t>
            </a:r>
          </a:p>
          <a:p>
            <a:pPr indent="-342900" lvl="0" marL="457200" rtl="0">
              <a:spcBef>
                <a:spcPts val="0"/>
              </a:spcBef>
              <a:buSzPct val="100000"/>
            </a:pPr>
            <a:r>
              <a:rPr lang="en-US" sz="1800"/>
              <a:t>Arm weight</a:t>
            </a:r>
          </a:p>
        </p:txBody>
      </p:sp>
      <p:sp>
        <p:nvSpPr>
          <p:cNvPr id="512" name="Shape 512"/>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513" name="Shape 513"/>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Amber Horvath</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 name="Shape 517"/>
        <p:cNvGrpSpPr/>
        <p:nvPr/>
      </p:nvGrpSpPr>
      <p:grpSpPr>
        <a:xfrm>
          <a:off x="0" y="0"/>
          <a:ext cx="0" cy="0"/>
          <a:chOff x="0" y="0"/>
          <a:chExt cx="0" cy="0"/>
        </a:xfrm>
      </p:grpSpPr>
      <p:sp>
        <p:nvSpPr>
          <p:cNvPr id="518" name="Shape 518"/>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Century"/>
              <a:buNone/>
            </a:pPr>
            <a:r>
              <a:rPr lang="en-US"/>
              <a:t>Conclusion</a:t>
            </a:r>
          </a:p>
        </p:txBody>
      </p:sp>
      <p:sp>
        <p:nvSpPr>
          <p:cNvPr id="519" name="Shape 519"/>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520" name="Shape 520"/>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Michael</a:t>
            </a:r>
          </a:p>
        </p:txBody>
      </p:sp>
      <p:sp>
        <p:nvSpPr>
          <p:cNvPr id="521" name="Shape 521"/>
          <p:cNvSpPr txBox="1"/>
          <p:nvPr/>
        </p:nvSpPr>
        <p:spPr>
          <a:xfrm>
            <a:off x="205100" y="1124450"/>
            <a:ext cx="8114100" cy="50319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0"/>
              </a:spcAft>
              <a:buSzPct val="100000"/>
              <a:buChar char="●"/>
            </a:pPr>
            <a:r>
              <a:rPr lang="en-US" sz="2000"/>
              <a:t>See ya at Expo!</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5" name="Shape 525"/>
        <p:cNvGrpSpPr/>
        <p:nvPr/>
      </p:nvGrpSpPr>
      <p:grpSpPr>
        <a:xfrm>
          <a:off x="0" y="0"/>
          <a:ext cx="0" cy="0"/>
          <a:chOff x="0" y="0"/>
          <a:chExt cx="0" cy="0"/>
        </a:xfrm>
      </p:grpSpPr>
      <p:sp>
        <p:nvSpPr>
          <p:cNvPr id="526" name="Shape 526"/>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Century"/>
              <a:buNone/>
            </a:pPr>
            <a:r>
              <a:rPr lang="en-US"/>
              <a:t>Conclusion</a:t>
            </a:r>
          </a:p>
        </p:txBody>
      </p:sp>
      <p:sp>
        <p:nvSpPr>
          <p:cNvPr id="527" name="Shape 527"/>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528" name="Shape 528"/>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Michael</a:t>
            </a:r>
          </a:p>
        </p:txBody>
      </p:sp>
      <p:pic>
        <p:nvPicPr>
          <p:cNvPr descr="65a26b54.640x360r.gif" id="529" name="Shape 529"/>
          <p:cNvPicPr preferRelativeResize="0"/>
          <p:nvPr/>
        </p:nvPicPr>
        <p:blipFill>
          <a:blip r:embed="rId3">
            <a:alphaModFix/>
          </a:blip>
          <a:stretch>
            <a:fillRect/>
          </a:stretch>
        </p:blipFill>
        <p:spPr>
          <a:xfrm>
            <a:off x="762000" y="1371600"/>
            <a:ext cx="7065724" cy="3974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 name="Shape 534"/>
        <p:cNvGrpSpPr/>
        <p:nvPr/>
      </p:nvGrpSpPr>
      <p:grpSpPr>
        <a:xfrm>
          <a:off x="0" y="0"/>
          <a:ext cx="0" cy="0"/>
          <a:chOff x="0" y="0"/>
          <a:chExt cx="0" cy="0"/>
        </a:xfrm>
      </p:grpSpPr>
      <p:sp>
        <p:nvSpPr>
          <p:cNvPr id="535" name="Shape 535"/>
          <p:cNvSpPr txBox="1"/>
          <p:nvPr>
            <p:ph type="title"/>
          </p:nvPr>
        </p:nvSpPr>
        <p:spPr>
          <a:xfrm>
            <a:off x="0" y="76200"/>
            <a:ext cx="8229600" cy="1143000"/>
          </a:xfrm>
          <a:prstGeom prst="rect">
            <a:avLst/>
          </a:prstGeom>
        </p:spPr>
        <p:txBody>
          <a:bodyPr anchorCtr="0" anchor="ctr" bIns="91425" lIns="91425" rIns="91425" tIns="91425">
            <a:noAutofit/>
          </a:bodyPr>
          <a:lstStyle/>
          <a:p>
            <a:pPr lvl="0">
              <a:spcBef>
                <a:spcPts val="0"/>
              </a:spcBef>
              <a:buNone/>
            </a:pPr>
            <a:r>
              <a:rPr lang="en-US"/>
              <a:t>Citations</a:t>
            </a:r>
          </a:p>
        </p:txBody>
      </p:sp>
      <p:sp>
        <p:nvSpPr>
          <p:cNvPr id="536" name="Shape 536"/>
          <p:cNvSpPr txBox="1"/>
          <p:nvPr>
            <p:ph idx="1" type="body"/>
          </p:nvPr>
        </p:nvSpPr>
        <p:spPr>
          <a:xfrm>
            <a:off x="0" y="1341437"/>
            <a:ext cx="8229600" cy="4526100"/>
          </a:xfrm>
          <a:prstGeom prst="rect">
            <a:avLst/>
          </a:prstGeom>
        </p:spPr>
        <p:txBody>
          <a:bodyPr anchorCtr="0" anchor="t" bIns="91425" lIns="91425" rIns="91425" tIns="91425">
            <a:noAutofit/>
          </a:bodyPr>
          <a:lstStyle/>
          <a:p>
            <a:pPr lvl="0">
              <a:spcBef>
                <a:spcPts val="0"/>
              </a:spcBef>
              <a:buNone/>
            </a:pPr>
            <a:r>
              <a:rPr lang="en-US" sz="1200"/>
              <a:t>[1] </a:t>
            </a:r>
            <a:r>
              <a:rPr lang="en-US" sz="1100">
                <a:latin typeface="Arial"/>
                <a:ea typeface="Arial"/>
                <a:cs typeface="Arial"/>
                <a:sym typeface="Arial"/>
              </a:rPr>
              <a:t>S. Bhattacharya, </a:t>
            </a:r>
            <a:r>
              <a:rPr i="1" lang="en-US" sz="1100">
                <a:latin typeface="Arial"/>
                <a:ea typeface="Arial"/>
                <a:cs typeface="Arial"/>
                <a:sym typeface="Arial"/>
              </a:rPr>
              <a:t>A Star Progress Animation</a:t>
            </a:r>
            <a:r>
              <a:rPr lang="en-US" sz="1100">
                <a:latin typeface="Arial"/>
                <a:ea typeface="Arial"/>
                <a:cs typeface="Arial"/>
                <a:sym typeface="Arial"/>
              </a:rPr>
              <a:t>. 2011.</a:t>
            </a:r>
          </a:p>
          <a:p>
            <a:pPr lvl="0" rtl="0">
              <a:spcBef>
                <a:spcPts val="0"/>
              </a:spcBef>
              <a:buNone/>
            </a:pPr>
            <a:r>
              <a:rPr lang="en-US" sz="1200">
                <a:latin typeface="Arial"/>
                <a:ea typeface="Arial"/>
                <a:cs typeface="Arial"/>
                <a:sym typeface="Arial"/>
              </a:rPr>
              <a:t>[2] </a:t>
            </a:r>
            <a:r>
              <a:rPr lang="en-US" sz="1100">
                <a:latin typeface="Arial"/>
                <a:ea typeface="Arial"/>
                <a:cs typeface="Arial"/>
                <a:sym typeface="Arial"/>
              </a:rPr>
              <a:t>"A* search algorithm", </a:t>
            </a:r>
            <a:r>
              <a:rPr i="1" lang="en-US" sz="1100">
                <a:latin typeface="Arial"/>
                <a:ea typeface="Arial"/>
                <a:cs typeface="Arial"/>
                <a:sym typeface="Arial"/>
              </a:rPr>
              <a:t>En.wikipedia.org</a:t>
            </a:r>
            <a:r>
              <a:rPr lang="en-US" sz="1100">
                <a:latin typeface="Arial"/>
                <a:ea typeface="Arial"/>
                <a:cs typeface="Arial"/>
                <a:sym typeface="Arial"/>
              </a:rPr>
              <a:t>, 2017. [Online]. Available: https://en.wikipedia.org/wiki/A*_search_algorithm#Pseudocode. [Accessed: 21- Feb- 2017].</a:t>
            </a:r>
          </a:p>
        </p:txBody>
      </p:sp>
      <p:sp>
        <p:nvSpPr>
          <p:cNvPr id="537" name="Shape 537"/>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lang="en-US"/>
              <a:t>Mission Timeline</a:t>
            </a:r>
          </a:p>
        </p:txBody>
      </p:sp>
      <p:sp>
        <p:nvSpPr>
          <p:cNvPr id="146" name="Shape 146"/>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147" name="Shape 147"/>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Helena</a:t>
            </a:r>
          </a:p>
        </p:txBody>
      </p:sp>
      <p:sp>
        <p:nvSpPr>
          <p:cNvPr id="148" name="Shape 148"/>
          <p:cNvSpPr/>
          <p:nvPr/>
        </p:nvSpPr>
        <p:spPr>
          <a:xfrm>
            <a:off x="5640925" y="1219200"/>
            <a:ext cx="3340800" cy="2904600"/>
          </a:xfrm>
          <a:prstGeom prst="roundRect">
            <a:avLst>
              <a:gd fmla="val 16667" name="adj"/>
            </a:avLst>
          </a:prstGeom>
          <a:solidFill>
            <a:srgbClr val="CCFFCC">
              <a:alpha val="50980"/>
            </a:srgbClr>
          </a:solidFill>
          <a:ln cap="flat" cmpd="sng" w="9525">
            <a:solidFill>
              <a:srgbClr val="000000"/>
            </a:solidFill>
            <a:prstDash val="solid"/>
            <a:round/>
            <a:headEnd len="med" w="med" type="none"/>
            <a:tailEnd len="med" w="med" type="none"/>
          </a:ln>
        </p:spPr>
        <p:txBody>
          <a:bodyPr anchorCtr="0" anchor="t" bIns="45700" lIns="91425" rIns="91425" tIns="45700">
            <a:noAutofit/>
          </a:bodyPr>
          <a:lstStyle/>
          <a:p>
            <a:pPr indent="-304800" lvl="0" marL="457200" marR="0" rtl="0" algn="l">
              <a:spcBef>
                <a:spcPts val="0"/>
              </a:spcBef>
              <a:spcAft>
                <a:spcPts val="0"/>
              </a:spcAft>
              <a:buClr>
                <a:srgbClr val="000000"/>
              </a:buClr>
              <a:buSzPct val="100000"/>
              <a:buFont typeface="Arial"/>
              <a:buAutoNum type="arabicPeriod"/>
            </a:pPr>
            <a:r>
              <a:rPr lang="en-US" sz="1200">
                <a:solidFill>
                  <a:srgbClr val="000000"/>
                </a:solidFill>
                <a:latin typeface="Arial"/>
                <a:ea typeface="Arial"/>
                <a:cs typeface="Arial"/>
                <a:sym typeface="Arial"/>
              </a:rPr>
              <a:t>Launch </a:t>
            </a:r>
          </a:p>
          <a:p>
            <a:pPr indent="-304800" lvl="0" marL="457200" marR="0" rtl="0" algn="l">
              <a:spcBef>
                <a:spcPts val="0"/>
              </a:spcBef>
              <a:spcAft>
                <a:spcPts val="0"/>
              </a:spcAft>
              <a:buClr>
                <a:srgbClr val="000000"/>
              </a:buClr>
              <a:buSzPct val="100000"/>
              <a:buAutoNum type="arabicPeriod"/>
            </a:pPr>
            <a:r>
              <a:rPr lang="en-US" sz="1200">
                <a:solidFill>
                  <a:srgbClr val="000000"/>
                </a:solidFill>
              </a:rPr>
              <a:t>Apogee</a:t>
            </a:r>
          </a:p>
          <a:p>
            <a:pPr indent="-304800" lvl="1" marL="914400" rtl="0">
              <a:spcBef>
                <a:spcPts val="0"/>
              </a:spcBef>
              <a:buClr>
                <a:srgbClr val="000000"/>
              </a:buClr>
              <a:buSzPct val="100000"/>
              <a:buAutoNum type="alphaLcPeriod"/>
            </a:pPr>
            <a:r>
              <a:rPr lang="en-US" sz="1200">
                <a:solidFill>
                  <a:srgbClr val="000000"/>
                </a:solidFill>
              </a:rPr>
              <a:t>Record video of action</a:t>
            </a:r>
          </a:p>
          <a:p>
            <a:pPr indent="-304800" lvl="1" marL="914400" rtl="0">
              <a:spcBef>
                <a:spcPts val="0"/>
              </a:spcBef>
              <a:buClr>
                <a:srgbClr val="000000"/>
              </a:buClr>
              <a:buSzPct val="100000"/>
              <a:buAutoNum type="alphaLcPeriod"/>
            </a:pPr>
            <a:r>
              <a:rPr lang="en-US" sz="1200">
                <a:solidFill>
                  <a:srgbClr val="000000"/>
                </a:solidFill>
              </a:rPr>
              <a:t>Case extension </a:t>
            </a:r>
          </a:p>
          <a:p>
            <a:pPr indent="-304800" lvl="1" marL="914400" rtl="0">
              <a:spcBef>
                <a:spcPts val="0"/>
              </a:spcBef>
              <a:buClr>
                <a:srgbClr val="000000"/>
              </a:buClr>
              <a:buSzPct val="100000"/>
              <a:buAutoNum type="alphaLcPeriod"/>
            </a:pPr>
            <a:r>
              <a:rPr lang="en-US" sz="1200">
                <a:solidFill>
                  <a:srgbClr val="000000"/>
                </a:solidFill>
              </a:rPr>
              <a:t>Arm extension</a:t>
            </a:r>
          </a:p>
          <a:p>
            <a:pPr indent="-304800" lvl="1" marL="914400" rtl="0">
              <a:spcBef>
                <a:spcPts val="0"/>
              </a:spcBef>
              <a:buClr>
                <a:srgbClr val="000000"/>
              </a:buClr>
              <a:buSzPct val="100000"/>
              <a:buAutoNum type="alphaLcPeriod"/>
            </a:pPr>
            <a:r>
              <a:rPr lang="en-US" sz="1200">
                <a:solidFill>
                  <a:srgbClr val="000000"/>
                </a:solidFill>
              </a:rPr>
              <a:t>Arm rotates and touches targets on outside of rocket hull</a:t>
            </a:r>
          </a:p>
          <a:p>
            <a:pPr indent="-304800" lvl="1" marL="914400" rtl="0">
              <a:spcBef>
                <a:spcPts val="0"/>
              </a:spcBef>
              <a:buClr>
                <a:srgbClr val="000000"/>
              </a:buClr>
              <a:buSzPct val="100000"/>
              <a:buAutoNum type="alphaLcPeriod"/>
            </a:pPr>
            <a:r>
              <a:rPr lang="en-US" sz="1200">
                <a:solidFill>
                  <a:srgbClr val="000000"/>
                </a:solidFill>
              </a:rPr>
              <a:t>Record touches with sensor</a:t>
            </a:r>
          </a:p>
          <a:p>
            <a:pPr indent="-304800" lvl="1" marL="914400" rtl="0">
              <a:spcBef>
                <a:spcPts val="0"/>
              </a:spcBef>
              <a:buClr>
                <a:srgbClr val="000000"/>
              </a:buClr>
              <a:buSzPct val="100000"/>
              <a:buAutoNum type="alphaLcPeriod"/>
            </a:pPr>
            <a:r>
              <a:rPr lang="en-US" sz="1200">
                <a:solidFill>
                  <a:srgbClr val="000000"/>
                </a:solidFill>
              </a:rPr>
              <a:t>Case and Arm retract</a:t>
            </a:r>
          </a:p>
          <a:p>
            <a:pPr indent="-304800" lvl="0" marL="457200" marR="0" rtl="0" algn="l">
              <a:spcBef>
                <a:spcPts val="0"/>
              </a:spcBef>
              <a:spcAft>
                <a:spcPts val="0"/>
              </a:spcAft>
              <a:buClr>
                <a:srgbClr val="000000"/>
              </a:buClr>
              <a:buSzPct val="100000"/>
              <a:buAutoNum type="arabicPeriod"/>
            </a:pPr>
            <a:r>
              <a:rPr lang="en-US" sz="1200">
                <a:solidFill>
                  <a:srgbClr val="000000"/>
                </a:solidFill>
              </a:rPr>
              <a:t>Descent</a:t>
            </a:r>
          </a:p>
          <a:p>
            <a:pPr indent="-304800" lvl="0" marL="457200" marR="0" rtl="0" algn="l">
              <a:spcBef>
                <a:spcPts val="0"/>
              </a:spcBef>
              <a:spcAft>
                <a:spcPts val="0"/>
              </a:spcAft>
              <a:buClr>
                <a:srgbClr val="000000"/>
              </a:buClr>
              <a:buSzPct val="100000"/>
              <a:buAutoNum type="arabicPeriod"/>
            </a:pPr>
            <a:r>
              <a:rPr lang="en-US" sz="1200">
                <a:solidFill>
                  <a:srgbClr val="000000"/>
                </a:solidFill>
              </a:rPr>
              <a:t>Chute deploy</a:t>
            </a:r>
          </a:p>
          <a:p>
            <a:pPr indent="-304800" lvl="0" marL="457200" marR="0" rtl="0" algn="l">
              <a:spcBef>
                <a:spcPts val="0"/>
              </a:spcBef>
              <a:spcAft>
                <a:spcPts val="0"/>
              </a:spcAft>
              <a:buClr>
                <a:srgbClr val="000000"/>
              </a:buClr>
              <a:buSzPct val="100000"/>
              <a:buAutoNum type="arabicPeriod"/>
            </a:pPr>
            <a:r>
              <a:rPr lang="en-US" sz="1200">
                <a:solidFill>
                  <a:srgbClr val="000000"/>
                </a:solidFill>
              </a:rPr>
              <a:t>Landing</a:t>
            </a:r>
          </a:p>
          <a:p>
            <a:pPr indent="-304800" lvl="1" marL="914400" rtl="0">
              <a:spcBef>
                <a:spcPts val="0"/>
              </a:spcBef>
              <a:buClr>
                <a:srgbClr val="000000"/>
              </a:buClr>
              <a:buSzPct val="100000"/>
              <a:buAutoNum type="alphaLcPeriod"/>
            </a:pPr>
            <a:r>
              <a:rPr lang="en-US" sz="1200">
                <a:solidFill>
                  <a:srgbClr val="000000"/>
                </a:solidFill>
              </a:rPr>
              <a:t> Payloads recovered</a:t>
            </a:r>
          </a:p>
          <a:p>
            <a:pPr indent="0" lvl="0" marL="0" marR="0" rtl="0" algn="l">
              <a:spcBef>
                <a:spcPts val="0"/>
              </a:spcBef>
              <a:spcAft>
                <a:spcPts val="0"/>
              </a:spcAft>
              <a:buSzPct val="25000"/>
              <a:buNone/>
            </a:pPr>
            <a:r>
              <a:rPr lang="en-US" sz="1200">
                <a:solidFill>
                  <a:srgbClr val="000000"/>
                </a:solidFill>
                <a:latin typeface="Arial"/>
                <a:ea typeface="Arial"/>
                <a:cs typeface="Arial"/>
                <a:sym typeface="Arial"/>
              </a:rPr>
              <a:t>        </a:t>
            </a:r>
          </a:p>
        </p:txBody>
      </p:sp>
      <p:pic>
        <p:nvPicPr>
          <p:cNvPr descr="Screen Shot 2017-05-15 at 5.21.20 PM.png" id="149" name="Shape 149"/>
          <p:cNvPicPr preferRelativeResize="0"/>
          <p:nvPr/>
        </p:nvPicPr>
        <p:blipFill>
          <a:blip r:embed="rId3">
            <a:alphaModFix/>
          </a:blip>
          <a:stretch>
            <a:fillRect/>
          </a:stretch>
        </p:blipFill>
        <p:spPr>
          <a:xfrm>
            <a:off x="195075" y="1219200"/>
            <a:ext cx="5336124" cy="33013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lang="en-US"/>
              <a:t>Technical Context</a:t>
            </a:r>
          </a:p>
        </p:txBody>
      </p:sp>
      <p:sp>
        <p:nvSpPr>
          <p:cNvPr id="156" name="Shape 156"/>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157" name="Shape 157"/>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Helena and Amber</a:t>
            </a:r>
          </a:p>
        </p:txBody>
      </p:sp>
      <p:pic>
        <p:nvPicPr>
          <p:cNvPr id="158" name="Shape 158"/>
          <p:cNvPicPr preferRelativeResize="0"/>
          <p:nvPr/>
        </p:nvPicPr>
        <p:blipFill rotWithShape="1">
          <a:blip r:embed="rId3">
            <a:alphaModFix/>
          </a:blip>
          <a:srcRect b="0" l="0" r="0" t="0"/>
          <a:stretch/>
        </p:blipFill>
        <p:spPr>
          <a:xfrm>
            <a:off x="152400" y="2032811"/>
            <a:ext cx="8839200" cy="2646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lang="en-US"/>
              <a:t>Technical Detail</a:t>
            </a:r>
          </a:p>
        </p:txBody>
      </p:sp>
      <p:sp>
        <p:nvSpPr>
          <p:cNvPr id="165" name="Shape 165"/>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166" name="Shape 166"/>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Michael, Helena and Amber</a:t>
            </a:r>
          </a:p>
        </p:txBody>
      </p:sp>
      <p:pic>
        <p:nvPicPr>
          <p:cNvPr id="167" name="Shape 167"/>
          <p:cNvPicPr preferRelativeResize="0"/>
          <p:nvPr/>
        </p:nvPicPr>
        <p:blipFill rotWithShape="1">
          <a:blip r:embed="rId3">
            <a:alphaModFix/>
          </a:blip>
          <a:srcRect b="0" l="0" r="0" t="0"/>
          <a:stretch/>
        </p:blipFill>
        <p:spPr>
          <a:xfrm>
            <a:off x="152400" y="2032811"/>
            <a:ext cx="8839200" cy="2646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0" y="76200"/>
            <a:ext cx="8229600" cy="1143000"/>
          </a:xfrm>
          <a:prstGeom prst="rect">
            <a:avLst/>
          </a:prstGeom>
        </p:spPr>
        <p:txBody>
          <a:bodyPr anchorCtr="0" anchor="ctr" bIns="91425" lIns="91425" rIns="91425" tIns="91425">
            <a:noAutofit/>
          </a:bodyPr>
          <a:lstStyle/>
          <a:p>
            <a:pPr lvl="0">
              <a:spcBef>
                <a:spcPts val="0"/>
              </a:spcBef>
              <a:buNone/>
            </a:pPr>
            <a:r>
              <a:rPr lang="en-US"/>
              <a:t>Funding &amp; Future Work</a:t>
            </a:r>
          </a:p>
        </p:txBody>
      </p:sp>
      <p:sp>
        <p:nvSpPr>
          <p:cNvPr id="174" name="Shape 174"/>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pic>
        <p:nvPicPr>
          <p:cNvPr id="175" name="Shape 175"/>
          <p:cNvPicPr preferRelativeResize="0"/>
          <p:nvPr/>
        </p:nvPicPr>
        <p:blipFill>
          <a:blip r:embed="rId3">
            <a:alphaModFix/>
          </a:blip>
          <a:stretch>
            <a:fillRect/>
          </a:stretch>
        </p:blipFill>
        <p:spPr>
          <a:xfrm>
            <a:off x="162625" y="2042225"/>
            <a:ext cx="3442925" cy="3442925"/>
          </a:xfrm>
          <a:prstGeom prst="rect">
            <a:avLst/>
          </a:prstGeom>
          <a:noFill/>
          <a:ln>
            <a:noFill/>
          </a:ln>
        </p:spPr>
      </p:pic>
      <p:sp>
        <p:nvSpPr>
          <p:cNvPr id="176" name="Shape 176"/>
          <p:cNvSpPr txBox="1"/>
          <p:nvPr/>
        </p:nvSpPr>
        <p:spPr>
          <a:xfrm>
            <a:off x="162625" y="1219200"/>
            <a:ext cx="8424000" cy="729300"/>
          </a:xfrm>
          <a:prstGeom prst="rect">
            <a:avLst/>
          </a:prstGeom>
          <a:noFill/>
          <a:ln>
            <a:noFill/>
          </a:ln>
        </p:spPr>
        <p:txBody>
          <a:bodyPr anchorCtr="0" anchor="ctr" bIns="91425" lIns="91425" rIns="91425" tIns="91425">
            <a:noAutofit/>
          </a:bodyPr>
          <a:lstStyle/>
          <a:p>
            <a:pPr lvl="0" rtl="0">
              <a:spcBef>
                <a:spcPts val="0"/>
              </a:spcBef>
              <a:buNone/>
            </a:pPr>
            <a:r>
              <a:rPr lang="en-US" sz="2400"/>
              <a:t>https://www.gofundme.com/osu-rocksatx-travel</a:t>
            </a:r>
          </a:p>
        </p:txBody>
      </p:sp>
      <p:pic>
        <p:nvPicPr>
          <p:cNvPr id="177" name="Shape 177"/>
          <p:cNvPicPr preferRelativeResize="0"/>
          <p:nvPr/>
        </p:nvPicPr>
        <p:blipFill>
          <a:blip r:embed="rId4">
            <a:alphaModFix/>
          </a:blip>
          <a:stretch>
            <a:fillRect/>
          </a:stretch>
        </p:blipFill>
        <p:spPr>
          <a:xfrm>
            <a:off x="5083125" y="2042225"/>
            <a:ext cx="3503508" cy="4052250"/>
          </a:xfrm>
          <a:prstGeom prst="rect">
            <a:avLst/>
          </a:prstGeom>
          <a:noFill/>
          <a:ln>
            <a:noFill/>
          </a:ln>
        </p:spPr>
      </p:pic>
      <p:sp>
        <p:nvSpPr>
          <p:cNvPr id="178" name="Shape 178"/>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Helena</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ctrTitle"/>
          </p:nvPr>
        </p:nvSpPr>
        <p:spPr>
          <a:xfrm>
            <a:off x="685800" y="2130425"/>
            <a:ext cx="7772400" cy="1470000"/>
          </a:xfrm>
          <a:prstGeom prst="rect">
            <a:avLst/>
          </a:prstGeom>
        </p:spPr>
        <p:txBody>
          <a:bodyPr anchorCtr="0" anchor="ctr" bIns="91425" lIns="91425" rIns="91425" tIns="91425">
            <a:noAutofit/>
          </a:bodyPr>
          <a:lstStyle/>
          <a:p>
            <a:pPr lvl="0">
              <a:spcBef>
                <a:spcPts val="0"/>
              </a:spcBef>
              <a:buNone/>
            </a:pPr>
            <a:r>
              <a:rPr lang="en-US"/>
              <a:t>2.0 Code Walkthrough</a:t>
            </a:r>
          </a:p>
        </p:txBody>
      </p:sp>
      <p:sp>
        <p:nvSpPr>
          <p:cNvPr id="185" name="Shape 185"/>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